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media/image26.jpeg" ContentType="image/jpeg"/>
  <Override PartName="/ppt/media/image27.jpeg" ContentType="image/jpeg"/>
  <Override PartName="/ppt/media/image28.jpeg" ContentType="image/jpeg"/>
  <Override PartName="/ppt/media/image29.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a:defRPr>
    </a:lvl1pPr>
    <a:lvl2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a:defRPr>
    </a:lvl2pPr>
    <a:lvl3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a:defRPr>
    </a:lvl3pPr>
    <a:lvl4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a:defRPr>
    </a:lvl4pPr>
    <a:lvl5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a:defRPr>
    </a:lvl5pPr>
    <a:lvl6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a:defRPr>
    </a:lvl6pPr>
    <a:lvl7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a:defRPr>
    </a:lvl7pPr>
    <a:lvl8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a:defRPr>
    </a:lvl8pPr>
    <a:lvl9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b="def" i="def"/>
      <a:tcStyle>
        <a:tcBdr/>
        <a:fill>
          <a:solidFill>
            <a:srgbClr val="E6F0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b="def" i="def"/>
      <a:tcStyle>
        <a:tcBdr/>
        <a:fill>
          <a:solidFill>
            <a:srgbClr val="EAF8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DDF"/>
          </a:solidFill>
        </a:fill>
      </a:tcStyle>
    </a:wholeTbl>
    <a:band2H>
      <a:tcTxStyle b="def" i="def"/>
      <a:tcStyle>
        <a:tcBdr/>
        <a:fill>
          <a:solidFill>
            <a:srgbClr val="FFE8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5E5E5E"/>
        </a:fontRef>
        <a:srgbClr val="5E5E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5E5E5E"/>
        </a:fontRef>
        <a:srgbClr val="5E5E5E"/>
      </a:tcTxStyle>
      <a:tcStyle>
        <a:tcBdr>
          <a:left>
            <a:ln w="12700" cap="flat">
              <a:noFill/>
              <a:miter lim="400000"/>
            </a:ln>
          </a:left>
          <a:right>
            <a:ln w="12700" cap="flat">
              <a:noFill/>
              <a:miter lim="400000"/>
            </a:ln>
          </a:right>
          <a:top>
            <a:ln w="508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D1D1"/>
          </a:solidFill>
        </a:fill>
      </a:tcStyle>
    </a:wholeTbl>
    <a:band2H>
      <a:tcTxStyle b="def" i="def"/>
      <a:tcStyle>
        <a:tcBdr/>
        <a:fill>
          <a:solidFill>
            <a:srgbClr val="E9E9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Row>
  </a:tblStyle>
  <a:tblStyle styleId="{2708684C-4D16-4618-839F-0558EEFCDFE6}" styleName="">
    <a:tblBg/>
    <a:wholeTbl>
      <a:tcTxStyle b="off"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wholeTbl>
    <a:band2H>
      <a:tcTxStyle b="def" i="def"/>
      <a:tcStyle>
        <a:tcBdr/>
        <a:fill>
          <a:solidFill>
            <a:srgbClr val="FFFFFF"/>
          </a:solidFill>
        </a:fill>
      </a:tcStyle>
    </a:band2H>
    <a:firstCol>
      <a:tcTxStyle b="on"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firstCol>
    <a:lastRow>
      <a:tcTxStyle b="on"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508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lastRow>
    <a:firstRow>
      <a:tcTxStyle b="on"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254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9" name="Shape 149"/>
          <p:cNvSpPr/>
          <p:nvPr>
            <p:ph type="sldImg"/>
          </p:nvPr>
        </p:nvSpPr>
        <p:spPr>
          <a:xfrm>
            <a:off x="1143000" y="685800"/>
            <a:ext cx="4572000" cy="3429000"/>
          </a:xfrm>
          <a:prstGeom prst="rect">
            <a:avLst/>
          </a:prstGeom>
        </p:spPr>
        <p:txBody>
          <a:bodyPr/>
          <a:lstStyle/>
          <a:p>
            <a:pPr/>
          </a:p>
        </p:txBody>
      </p:sp>
      <p:sp>
        <p:nvSpPr>
          <p:cNvPr id="150" name="Shape 15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p:spTree>
      <p:nvGrpSpPr>
        <p:cNvPr id="1" name=""/>
        <p:cNvGrpSpPr/>
        <p:nvPr/>
      </p:nvGrpSpPr>
      <p:grpSpPr>
        <a:xfrm>
          <a:off x="0" y="0"/>
          <a:ext cx="0" cy="0"/>
          <a:chOff x="0" y="0"/>
          <a:chExt cx="0" cy="0"/>
        </a:xfrm>
      </p:grpSpPr>
      <p:sp>
        <p:nvSpPr>
          <p:cNvPr id="12" name="Brödtext nivå ett…"/>
          <p:cNvSpPr txBox="1"/>
          <p:nvPr>
            <p:ph type="body" sz="quarter" idx="1" hasCustomPrompt="1"/>
          </p:nvPr>
        </p:nvSpPr>
        <p:spPr>
          <a:xfrm>
            <a:off x="1201340" y="11859862"/>
            <a:ext cx="21971005" cy="636983"/>
          </a:xfrm>
          <a:prstGeom prst="rect">
            <a:avLst/>
          </a:prstGeom>
        </p:spPr>
        <p:txBody>
          <a:bodyPr lIns="45718" tIns="45718" rIns="45718" bIns="45718" numCol="1" spcCol="38100"/>
          <a:lstStyle>
            <a:lvl1pPr marL="0" indent="0" defTabSz="825500">
              <a:lnSpc>
                <a:spcPct val="100000"/>
              </a:lnSpc>
              <a:spcBef>
                <a:spcPts val="0"/>
              </a:spcBef>
              <a:buSzTx/>
              <a:buNone/>
              <a:defRPr b="1" sz="3600"/>
            </a:lvl1pPr>
            <a:lvl2pPr marL="1066800" indent="-457200" defTabSz="825500">
              <a:lnSpc>
                <a:spcPct val="100000"/>
              </a:lnSpc>
              <a:spcBef>
                <a:spcPts val="0"/>
              </a:spcBef>
              <a:defRPr b="1" sz="3600"/>
            </a:lvl2pPr>
            <a:lvl3pPr marL="1676400" indent="-457200" defTabSz="825500">
              <a:lnSpc>
                <a:spcPct val="100000"/>
              </a:lnSpc>
              <a:spcBef>
                <a:spcPts val="0"/>
              </a:spcBef>
              <a:defRPr b="1" sz="3600"/>
            </a:lvl3pPr>
            <a:lvl4pPr marL="2286000" indent="-457200" defTabSz="825500">
              <a:lnSpc>
                <a:spcPct val="100000"/>
              </a:lnSpc>
              <a:spcBef>
                <a:spcPts val="0"/>
              </a:spcBef>
              <a:defRPr b="1" sz="3600"/>
            </a:lvl4pPr>
            <a:lvl5pPr marL="2895600" indent="-457200" defTabSz="825500">
              <a:lnSpc>
                <a:spcPct val="100000"/>
              </a:lnSpc>
              <a:spcBef>
                <a:spcPts val="0"/>
              </a:spcBef>
              <a:defRPr b="1" sz="3600"/>
            </a:lvl5pPr>
          </a:lstStyle>
          <a:p>
            <a:pPr/>
            <a:r>
              <a:t>Skapare och datum</a:t>
            </a:r>
          </a:p>
          <a:p>
            <a:pPr lvl="1"/>
            <a:r>
              <a:t/>
            </a:r>
          </a:p>
          <a:p>
            <a:pPr lvl="2"/>
            <a:r>
              <a:t/>
            </a:r>
          </a:p>
          <a:p>
            <a:pPr lvl="3"/>
            <a:r>
              <a:t/>
            </a:r>
          </a:p>
          <a:p>
            <a:pPr lvl="4"/>
            <a:r>
              <a:t/>
            </a:r>
          </a:p>
        </p:txBody>
      </p:sp>
      <p:sp>
        <p:nvSpPr>
          <p:cNvPr id="13" name="Presentationstitel"/>
          <p:cNvSpPr txBox="1"/>
          <p:nvPr>
            <p:ph type="title" hasCustomPrompt="1"/>
          </p:nvPr>
        </p:nvSpPr>
        <p:spPr>
          <a:xfrm>
            <a:off x="1206496" y="2574991"/>
            <a:ext cx="21971005" cy="4648204"/>
          </a:xfrm>
          <a:prstGeom prst="rect">
            <a:avLst/>
          </a:prstGeom>
        </p:spPr>
        <p:txBody>
          <a:bodyPr anchor="b"/>
          <a:lstStyle>
            <a:lvl1pPr>
              <a:defRPr spc="-232" sz="11600"/>
            </a:lvl1pPr>
          </a:lstStyle>
          <a:p>
            <a:pPr/>
            <a:r>
              <a:t>Presentations­titel</a:t>
            </a:r>
          </a:p>
        </p:txBody>
      </p:sp>
      <p:sp>
        <p:nvSpPr>
          <p:cNvPr id="14" name="Brödtext nivå ett…"/>
          <p:cNvSpPr txBox="1"/>
          <p:nvPr>
            <p:ph type="body" sz="quarter" idx="21" hasCustomPrompt="1"/>
          </p:nvPr>
        </p:nvSpPr>
        <p:spPr>
          <a:xfrm>
            <a:off x="1201342" y="7223190"/>
            <a:ext cx="21971002" cy="1905003"/>
          </a:xfrm>
          <a:prstGeom prst="rect">
            <a:avLst/>
          </a:prstGeom>
        </p:spPr>
        <p:txBody>
          <a:bodyPr numCol="1" spcCol="38100"/>
          <a:lstStyle>
            <a:lvl1pPr marL="0" indent="0" defTabSz="825500">
              <a:lnSpc>
                <a:spcPct val="100000"/>
              </a:lnSpc>
              <a:spcBef>
                <a:spcPts val="0"/>
              </a:spcBef>
              <a:buSzTx/>
              <a:buNone/>
              <a:defRPr b="1" sz="5500"/>
            </a:lvl1pPr>
          </a:lstStyle>
          <a:p>
            <a:pPr/>
            <a:r>
              <a:t>Presentations­undertitel</a:t>
            </a:r>
          </a:p>
        </p:txBody>
      </p:sp>
      <p:sp>
        <p:nvSpPr>
          <p:cNvPr id="15"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och bild">
    <p:spTree>
      <p:nvGrpSpPr>
        <p:cNvPr id="1" name=""/>
        <p:cNvGrpSpPr/>
        <p:nvPr/>
      </p:nvGrpSpPr>
      <p:grpSpPr>
        <a:xfrm>
          <a:off x="0" y="0"/>
          <a:ext cx="0" cy="0"/>
          <a:chOff x="0" y="0"/>
          <a:chExt cx="0" cy="0"/>
        </a:xfrm>
      </p:grpSpPr>
      <p:sp>
        <p:nvSpPr>
          <p:cNvPr id="22" name="Avokador och lime"/>
          <p:cNvSpPr/>
          <p:nvPr>
            <p:ph type="pic" idx="21"/>
          </p:nvPr>
        </p:nvSpPr>
        <p:spPr>
          <a:xfrm>
            <a:off x="-1155700" y="-1295400"/>
            <a:ext cx="26746200" cy="16018933"/>
          </a:xfrm>
          <a:prstGeom prst="rect">
            <a:avLst/>
          </a:prstGeom>
        </p:spPr>
        <p:txBody>
          <a:bodyPr lIns="91439" tIns="45719" rIns="91439" bIns="45719" numCol="1" spcCol="38100">
            <a:noAutofit/>
          </a:bodyPr>
          <a:lstStyle/>
          <a:p>
            <a:pPr/>
          </a:p>
        </p:txBody>
      </p:sp>
      <p:sp>
        <p:nvSpPr>
          <p:cNvPr id="23" name="Presentationstitel"/>
          <p:cNvSpPr txBox="1"/>
          <p:nvPr>
            <p:ph type="title" hasCustomPrompt="1"/>
          </p:nvPr>
        </p:nvSpPr>
        <p:spPr>
          <a:xfrm>
            <a:off x="1206500" y="7124700"/>
            <a:ext cx="21971000" cy="4648200"/>
          </a:xfrm>
          <a:prstGeom prst="rect">
            <a:avLst/>
          </a:prstGeom>
        </p:spPr>
        <p:txBody>
          <a:bodyPr anchor="b"/>
          <a:lstStyle>
            <a:lvl1pPr>
              <a:defRPr spc="-232" sz="11600"/>
            </a:lvl1pPr>
          </a:lstStyle>
          <a:p>
            <a:pPr/>
            <a:r>
              <a:t>Presentations­titel</a:t>
            </a:r>
          </a:p>
        </p:txBody>
      </p:sp>
      <p:sp>
        <p:nvSpPr>
          <p:cNvPr id="24" name="Brödtext nivå ett…"/>
          <p:cNvSpPr txBox="1"/>
          <p:nvPr>
            <p:ph type="body" sz="quarter" idx="1" hasCustomPrompt="1"/>
          </p:nvPr>
        </p:nvSpPr>
        <p:spPr>
          <a:xfrm>
            <a:off x="1207690" y="1106137"/>
            <a:ext cx="21968621" cy="636983"/>
          </a:xfrm>
          <a:prstGeom prst="rect">
            <a:avLst/>
          </a:prstGeom>
        </p:spPr>
        <p:txBody>
          <a:bodyPr lIns="45718" tIns="45718" rIns="45718" bIns="45718" numCol="1" spcCol="38100"/>
          <a:lstStyle>
            <a:lvl1pPr marL="0" indent="0" defTabSz="825500">
              <a:lnSpc>
                <a:spcPct val="100000"/>
              </a:lnSpc>
              <a:spcBef>
                <a:spcPts val="0"/>
              </a:spcBef>
              <a:buSzTx/>
              <a:buNone/>
              <a:defRPr b="1" sz="3600"/>
            </a:lvl1pPr>
            <a:lvl2pPr marL="1066800" indent="-457200" defTabSz="825500">
              <a:lnSpc>
                <a:spcPct val="100000"/>
              </a:lnSpc>
              <a:spcBef>
                <a:spcPts val="0"/>
              </a:spcBef>
              <a:defRPr b="1" sz="3600"/>
            </a:lvl2pPr>
            <a:lvl3pPr marL="1676400" indent="-457200" defTabSz="825500">
              <a:lnSpc>
                <a:spcPct val="100000"/>
              </a:lnSpc>
              <a:spcBef>
                <a:spcPts val="0"/>
              </a:spcBef>
              <a:defRPr b="1" sz="3600"/>
            </a:lvl3pPr>
            <a:lvl4pPr marL="2286000" indent="-457200" defTabSz="825500">
              <a:lnSpc>
                <a:spcPct val="100000"/>
              </a:lnSpc>
              <a:spcBef>
                <a:spcPts val="0"/>
              </a:spcBef>
              <a:defRPr b="1" sz="3600"/>
            </a:lvl4pPr>
            <a:lvl5pPr marL="2895600" indent="-457200" defTabSz="825500">
              <a:lnSpc>
                <a:spcPct val="100000"/>
              </a:lnSpc>
              <a:spcBef>
                <a:spcPts val="0"/>
              </a:spcBef>
              <a:defRPr b="1" sz="3600"/>
            </a:lvl5pPr>
          </a:lstStyle>
          <a:p>
            <a:pPr/>
            <a:r>
              <a:t>Skapare och datum</a:t>
            </a:r>
          </a:p>
          <a:p>
            <a:pPr lvl="1"/>
            <a:r>
              <a:t/>
            </a:r>
          </a:p>
          <a:p>
            <a:pPr lvl="2"/>
            <a:r>
              <a:t/>
            </a:r>
          </a:p>
          <a:p>
            <a:pPr lvl="3"/>
            <a:r>
              <a:t/>
            </a:r>
          </a:p>
          <a:p>
            <a:pPr lvl="4"/>
            <a:r>
              <a:t/>
            </a:r>
          </a:p>
        </p:txBody>
      </p:sp>
      <p:sp>
        <p:nvSpPr>
          <p:cNvPr id="25" name="Brödtext nivå ett…"/>
          <p:cNvSpPr txBox="1"/>
          <p:nvPr>
            <p:ph type="body" sz="quarter" idx="22" hasCustomPrompt="1"/>
          </p:nvPr>
        </p:nvSpPr>
        <p:spPr>
          <a:xfrm>
            <a:off x="1206500" y="11609909"/>
            <a:ext cx="21971000" cy="1116956"/>
          </a:xfrm>
          <a:prstGeom prst="rect">
            <a:avLst/>
          </a:prstGeom>
        </p:spPr>
        <p:txBody>
          <a:bodyPr numCol="1" spcCol="38100"/>
          <a:lstStyle>
            <a:lvl1pPr marL="0" indent="0" defTabSz="825500">
              <a:lnSpc>
                <a:spcPct val="100000"/>
              </a:lnSpc>
              <a:spcBef>
                <a:spcPts val="0"/>
              </a:spcBef>
              <a:buSzTx/>
              <a:buNone/>
              <a:defRPr b="1" sz="5500"/>
            </a:lvl1pPr>
          </a:lstStyle>
          <a:p>
            <a:pPr/>
            <a:r>
              <a:t>Presentations­undertitel</a:t>
            </a:r>
          </a:p>
        </p:txBody>
      </p:sp>
      <p:sp>
        <p:nvSpPr>
          <p:cNvPr id="26"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och bild, alt.">
    <p:spTree>
      <p:nvGrpSpPr>
        <p:cNvPr id="1" name=""/>
        <p:cNvGrpSpPr/>
        <p:nvPr/>
      </p:nvGrpSpPr>
      <p:grpSpPr>
        <a:xfrm>
          <a:off x="0" y="0"/>
          <a:ext cx="0" cy="0"/>
          <a:chOff x="0" y="0"/>
          <a:chExt cx="0" cy="0"/>
        </a:xfrm>
      </p:grpSpPr>
      <p:sp>
        <p:nvSpPr>
          <p:cNvPr id="33" name="Skål med laxkakor, sallad och hummus"/>
          <p:cNvSpPr/>
          <p:nvPr>
            <p:ph type="pic" idx="21"/>
          </p:nvPr>
        </p:nvSpPr>
        <p:spPr>
          <a:xfrm>
            <a:off x="10972800" y="-203200"/>
            <a:ext cx="12144837" cy="14135100"/>
          </a:xfrm>
          <a:prstGeom prst="rect">
            <a:avLst/>
          </a:prstGeom>
        </p:spPr>
        <p:txBody>
          <a:bodyPr lIns="91439" tIns="45719" rIns="91439" bIns="45719" numCol="1" spcCol="38100">
            <a:noAutofit/>
          </a:bodyPr>
          <a:lstStyle/>
          <a:p>
            <a:pPr/>
          </a:p>
        </p:txBody>
      </p:sp>
      <p:sp>
        <p:nvSpPr>
          <p:cNvPr id="34" name="Diabildstitel"/>
          <p:cNvSpPr txBox="1"/>
          <p:nvPr>
            <p:ph type="title" hasCustomPrompt="1"/>
          </p:nvPr>
        </p:nvSpPr>
        <p:spPr>
          <a:xfrm>
            <a:off x="1206500" y="1270000"/>
            <a:ext cx="9779000" cy="5882274"/>
          </a:xfrm>
          <a:prstGeom prst="rect">
            <a:avLst/>
          </a:prstGeom>
        </p:spPr>
        <p:txBody>
          <a:bodyPr anchor="b"/>
          <a:lstStyle/>
          <a:p>
            <a:pPr/>
            <a:r>
              <a:t>Diabilds­titel</a:t>
            </a:r>
          </a:p>
        </p:txBody>
      </p:sp>
      <p:sp>
        <p:nvSpPr>
          <p:cNvPr id="35" name="Brödtext nivå ett…"/>
          <p:cNvSpPr txBox="1"/>
          <p:nvPr>
            <p:ph type="body" sz="quarter" idx="1" hasCustomPrompt="1"/>
          </p:nvPr>
        </p:nvSpPr>
        <p:spPr>
          <a:xfrm>
            <a:off x="1206500" y="7060576"/>
            <a:ext cx="9779000" cy="5385424"/>
          </a:xfrm>
          <a:prstGeom prst="rect">
            <a:avLst/>
          </a:prstGeom>
        </p:spPr>
        <p:txBody>
          <a:bodyPr numCol="1" spcCol="38100"/>
          <a:lstStyle>
            <a:lvl1pPr marL="0" indent="0" defTabSz="825500">
              <a:lnSpc>
                <a:spcPct val="100000"/>
              </a:lnSpc>
              <a:spcBef>
                <a:spcPts val="0"/>
              </a:spcBef>
              <a:buSzTx/>
              <a:buNone/>
              <a:defRPr b="1" sz="5500"/>
            </a:lvl1pPr>
            <a:lvl2pPr marL="0" indent="0" defTabSz="825500">
              <a:lnSpc>
                <a:spcPct val="100000"/>
              </a:lnSpc>
              <a:spcBef>
                <a:spcPts val="0"/>
              </a:spcBef>
              <a:buSzTx/>
              <a:buNone/>
              <a:defRPr b="1" sz="5500"/>
            </a:lvl2pPr>
            <a:lvl3pPr marL="0" indent="0" defTabSz="825500">
              <a:lnSpc>
                <a:spcPct val="100000"/>
              </a:lnSpc>
              <a:spcBef>
                <a:spcPts val="0"/>
              </a:spcBef>
              <a:buSzTx/>
              <a:buNone/>
              <a:defRPr b="1" sz="5500"/>
            </a:lvl3pPr>
            <a:lvl4pPr marL="0" indent="0" defTabSz="825500">
              <a:lnSpc>
                <a:spcPct val="100000"/>
              </a:lnSpc>
              <a:spcBef>
                <a:spcPts val="0"/>
              </a:spcBef>
              <a:buSzTx/>
              <a:buNone/>
              <a:defRPr b="1" sz="5500"/>
            </a:lvl4pPr>
            <a:lvl5pPr marL="0" indent="0" defTabSz="825500">
              <a:lnSpc>
                <a:spcPct val="100000"/>
              </a:lnSpc>
              <a:spcBef>
                <a:spcPts val="0"/>
              </a:spcBef>
              <a:buSzTx/>
              <a:buNone/>
              <a:defRPr b="1" sz="5500"/>
            </a:lvl5pPr>
          </a:lstStyle>
          <a:p>
            <a:pPr/>
            <a:r>
              <a:t>Diabildsundertitel</a:t>
            </a:r>
          </a:p>
          <a:p>
            <a:pPr lvl="1"/>
            <a:r>
              <a:t/>
            </a:r>
          </a:p>
          <a:p>
            <a:pPr lvl="2"/>
            <a:r>
              <a:t/>
            </a:r>
          </a:p>
          <a:p>
            <a:pPr lvl="3"/>
            <a:r>
              <a:t/>
            </a:r>
          </a:p>
          <a:p>
            <a:pPr lvl="4"/>
            <a:r>
              <a:t/>
            </a:r>
          </a:p>
        </p:txBody>
      </p:sp>
      <p:sp>
        <p:nvSpPr>
          <p:cNvPr id="36" name="Diabildsnummer"/>
          <p:cNvSpPr txBox="1"/>
          <p:nvPr>
            <p:ph type="sldNum" sz="quarter" idx="2"/>
          </p:nvPr>
        </p:nvSpPr>
        <p:spPr>
          <a:xfrm>
            <a:off x="12001500" y="13085233"/>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och punkter">
    <p:spTree>
      <p:nvGrpSpPr>
        <p:cNvPr id="1" name=""/>
        <p:cNvGrpSpPr/>
        <p:nvPr/>
      </p:nvGrpSpPr>
      <p:grpSpPr>
        <a:xfrm>
          <a:off x="0" y="0"/>
          <a:ext cx="0" cy="0"/>
          <a:chOff x="0" y="0"/>
          <a:chExt cx="0" cy="0"/>
        </a:xfrm>
      </p:grpSpPr>
      <p:sp>
        <p:nvSpPr>
          <p:cNvPr id="43" name="Diabildstitel"/>
          <p:cNvSpPr txBox="1"/>
          <p:nvPr>
            <p:ph type="title" hasCustomPrompt="1"/>
          </p:nvPr>
        </p:nvSpPr>
        <p:spPr>
          <a:xfrm>
            <a:off x="1206500" y="1079500"/>
            <a:ext cx="21971000" cy="1433164"/>
          </a:xfrm>
          <a:prstGeom prst="rect">
            <a:avLst/>
          </a:prstGeom>
        </p:spPr>
        <p:txBody>
          <a:bodyPr/>
          <a:lstStyle/>
          <a:p>
            <a:pPr/>
            <a:r>
              <a:t>Diabilds­titel</a:t>
            </a:r>
          </a:p>
        </p:txBody>
      </p:sp>
      <p:sp>
        <p:nvSpPr>
          <p:cNvPr id="44" name="Brödtext nivå ett…"/>
          <p:cNvSpPr txBox="1"/>
          <p:nvPr>
            <p:ph type="body" sz="quarter" idx="1" hasCustomPrompt="1"/>
          </p:nvPr>
        </p:nvSpPr>
        <p:spPr>
          <a:xfrm>
            <a:off x="1206500" y="2372960"/>
            <a:ext cx="21971000" cy="934782"/>
          </a:xfrm>
          <a:prstGeom prst="rect">
            <a:avLst/>
          </a:prstGeom>
        </p:spPr>
        <p:txBody>
          <a:bodyPr lIns="45718" tIns="45718" rIns="45718" bIns="45718" numCol="1" spcCol="38100"/>
          <a:lstStyle>
            <a:lvl1pPr marL="0" indent="0" defTabSz="825500">
              <a:lnSpc>
                <a:spcPct val="100000"/>
              </a:lnSpc>
              <a:spcBef>
                <a:spcPts val="0"/>
              </a:spcBef>
              <a:buSzTx/>
              <a:buNone/>
              <a:defRPr b="1" sz="5500"/>
            </a:lvl1pPr>
            <a:lvl2pPr marL="1308100" indent="-698500" defTabSz="825500">
              <a:lnSpc>
                <a:spcPct val="100000"/>
              </a:lnSpc>
              <a:spcBef>
                <a:spcPts val="0"/>
              </a:spcBef>
              <a:defRPr b="1" sz="5500"/>
            </a:lvl2pPr>
            <a:lvl3pPr marL="1917700" indent="-698500" defTabSz="825500">
              <a:lnSpc>
                <a:spcPct val="100000"/>
              </a:lnSpc>
              <a:spcBef>
                <a:spcPts val="0"/>
              </a:spcBef>
              <a:defRPr b="1" sz="5500"/>
            </a:lvl3pPr>
            <a:lvl4pPr marL="2527300" indent="-698500" defTabSz="825500">
              <a:lnSpc>
                <a:spcPct val="100000"/>
              </a:lnSpc>
              <a:spcBef>
                <a:spcPts val="0"/>
              </a:spcBef>
              <a:defRPr b="1" sz="5500"/>
            </a:lvl4pPr>
            <a:lvl5pPr marL="3136900" indent="-698500" defTabSz="825500">
              <a:lnSpc>
                <a:spcPct val="100000"/>
              </a:lnSpc>
              <a:spcBef>
                <a:spcPts val="0"/>
              </a:spcBef>
              <a:defRPr b="1" sz="5500"/>
            </a:lvl5pPr>
          </a:lstStyle>
          <a:p>
            <a:pPr/>
            <a:r>
              <a:t>Diabildsundertitel</a:t>
            </a:r>
          </a:p>
          <a:p>
            <a:pPr lvl="1"/>
            <a:r>
              <a:t/>
            </a:r>
          </a:p>
          <a:p>
            <a:pPr lvl="2"/>
            <a:r>
              <a:t/>
            </a:r>
          </a:p>
          <a:p>
            <a:pPr lvl="3"/>
            <a:r>
              <a:t/>
            </a:r>
          </a:p>
          <a:p>
            <a:pPr lvl="4"/>
            <a:r>
              <a:t/>
            </a:r>
          </a:p>
        </p:txBody>
      </p:sp>
      <p:sp>
        <p:nvSpPr>
          <p:cNvPr id="45" name="Brödtext nivå ett…"/>
          <p:cNvSpPr txBox="1"/>
          <p:nvPr>
            <p:ph type="body" idx="21" hasCustomPrompt="1"/>
          </p:nvPr>
        </p:nvSpPr>
        <p:spPr>
          <a:xfrm>
            <a:off x="1206500" y="4248503"/>
            <a:ext cx="21971000" cy="8256015"/>
          </a:xfrm>
          <a:prstGeom prst="rect">
            <a:avLst/>
          </a:prstGeom>
        </p:spPr>
        <p:txBody>
          <a:bodyPr numCol="1" spcCol="38100"/>
          <a:lstStyle/>
          <a:p>
            <a:pPr/>
            <a:r>
              <a:t>Diabildspunkttext</a:t>
            </a:r>
          </a:p>
        </p:txBody>
      </p:sp>
      <p:sp>
        <p:nvSpPr>
          <p:cNvPr id="46"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unkter">
    <p:spTree>
      <p:nvGrpSpPr>
        <p:cNvPr id="1" name=""/>
        <p:cNvGrpSpPr/>
        <p:nvPr/>
      </p:nvGrpSpPr>
      <p:grpSpPr>
        <a:xfrm>
          <a:off x="0" y="0"/>
          <a:ext cx="0" cy="0"/>
          <a:chOff x="0" y="0"/>
          <a:chExt cx="0" cy="0"/>
        </a:xfrm>
      </p:grpSpPr>
      <p:sp>
        <p:nvSpPr>
          <p:cNvPr id="53" name="Brödtext nivå ett…"/>
          <p:cNvSpPr txBox="1"/>
          <p:nvPr>
            <p:ph type="body" idx="1" hasCustomPrompt="1"/>
          </p:nvPr>
        </p:nvSpPr>
        <p:spPr>
          <a:prstGeom prst="rect">
            <a:avLst/>
          </a:prstGeom>
        </p:spPr>
        <p:txBody>
          <a:bodyPr/>
          <a:lstStyle/>
          <a:p>
            <a:pPr/>
            <a:r>
              <a:t>Diabildspunkttext</a:t>
            </a:r>
          </a:p>
          <a:p>
            <a:pPr lvl="1"/>
            <a:r>
              <a:t/>
            </a:r>
          </a:p>
          <a:p>
            <a:pPr lvl="2"/>
            <a:r>
              <a:t/>
            </a:r>
          </a:p>
          <a:p>
            <a:pPr lvl="3"/>
            <a:r>
              <a:t/>
            </a:r>
          </a:p>
          <a:p>
            <a:pPr lvl="4"/>
            <a:r>
              <a:t/>
            </a:r>
          </a:p>
        </p:txBody>
      </p:sp>
      <p:sp>
        <p:nvSpPr>
          <p:cNvPr id="54"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punkter och bild">
    <p:spTree>
      <p:nvGrpSpPr>
        <p:cNvPr id="1" name=""/>
        <p:cNvGrpSpPr/>
        <p:nvPr/>
      </p:nvGrpSpPr>
      <p:grpSpPr>
        <a:xfrm>
          <a:off x="0" y="0"/>
          <a:ext cx="0" cy="0"/>
          <a:chOff x="0" y="0"/>
          <a:chExt cx="0" cy="0"/>
        </a:xfrm>
      </p:grpSpPr>
      <p:sp>
        <p:nvSpPr>
          <p:cNvPr id="61" name="Brödtext nivå ett…"/>
          <p:cNvSpPr txBox="1"/>
          <p:nvPr>
            <p:ph type="body" sz="quarter" idx="1" hasCustomPrompt="1"/>
          </p:nvPr>
        </p:nvSpPr>
        <p:spPr>
          <a:xfrm>
            <a:off x="1206500" y="2372960"/>
            <a:ext cx="9779000" cy="934782"/>
          </a:xfrm>
          <a:prstGeom prst="rect">
            <a:avLst/>
          </a:prstGeom>
        </p:spPr>
        <p:txBody>
          <a:bodyPr lIns="45718" tIns="45718" rIns="45718" bIns="45718" numCol="1" spcCol="38100"/>
          <a:lstStyle>
            <a:lvl1pPr marL="0" indent="0" defTabSz="825500">
              <a:lnSpc>
                <a:spcPct val="100000"/>
              </a:lnSpc>
              <a:spcBef>
                <a:spcPts val="0"/>
              </a:spcBef>
              <a:buSzTx/>
              <a:buNone/>
              <a:defRPr b="1" sz="5500"/>
            </a:lvl1pPr>
            <a:lvl2pPr marL="1308100" indent="-698500" defTabSz="825500">
              <a:lnSpc>
                <a:spcPct val="100000"/>
              </a:lnSpc>
              <a:spcBef>
                <a:spcPts val="0"/>
              </a:spcBef>
              <a:defRPr b="1" sz="5500"/>
            </a:lvl2pPr>
            <a:lvl3pPr marL="1917700" indent="-698500" defTabSz="825500">
              <a:lnSpc>
                <a:spcPct val="100000"/>
              </a:lnSpc>
              <a:spcBef>
                <a:spcPts val="0"/>
              </a:spcBef>
              <a:defRPr b="1" sz="5500"/>
            </a:lvl3pPr>
            <a:lvl4pPr marL="2527300" indent="-698500" defTabSz="825500">
              <a:lnSpc>
                <a:spcPct val="100000"/>
              </a:lnSpc>
              <a:spcBef>
                <a:spcPts val="0"/>
              </a:spcBef>
              <a:defRPr b="1" sz="5500"/>
            </a:lvl4pPr>
            <a:lvl5pPr marL="3136900" indent="-698500" defTabSz="825500">
              <a:lnSpc>
                <a:spcPct val="100000"/>
              </a:lnSpc>
              <a:spcBef>
                <a:spcPts val="0"/>
              </a:spcBef>
              <a:defRPr b="1" sz="5500"/>
            </a:lvl5pPr>
          </a:lstStyle>
          <a:p>
            <a:pPr/>
            <a:r>
              <a:t>Diabildsundertitel</a:t>
            </a:r>
          </a:p>
          <a:p>
            <a:pPr lvl="1"/>
            <a:r>
              <a:t/>
            </a:r>
          </a:p>
          <a:p>
            <a:pPr lvl="2"/>
            <a:r>
              <a:t/>
            </a:r>
          </a:p>
          <a:p>
            <a:pPr lvl="3"/>
            <a:r>
              <a:t/>
            </a:r>
          </a:p>
          <a:p>
            <a:pPr lvl="4"/>
            <a:r>
              <a:t/>
            </a:r>
          </a:p>
        </p:txBody>
      </p:sp>
      <p:sp>
        <p:nvSpPr>
          <p:cNvPr id="62" name="Brödtext nivå ett…"/>
          <p:cNvSpPr txBox="1"/>
          <p:nvPr>
            <p:ph type="body" sz="half" idx="21" hasCustomPrompt="1"/>
          </p:nvPr>
        </p:nvSpPr>
        <p:spPr>
          <a:xfrm>
            <a:off x="1206500" y="4248503"/>
            <a:ext cx="9779000" cy="8256632"/>
          </a:xfrm>
          <a:prstGeom prst="rect">
            <a:avLst/>
          </a:prstGeom>
        </p:spPr>
        <p:txBody>
          <a:bodyPr numCol="1" spcCol="38100"/>
          <a:lstStyle/>
          <a:p>
            <a:pPr/>
            <a:r>
              <a:t>Diabildspunkttext</a:t>
            </a:r>
          </a:p>
        </p:txBody>
      </p:sp>
      <p:sp>
        <p:nvSpPr>
          <p:cNvPr id="63" name="Skål med pappardellepasta med persiljesmör, rostade hasselnötter och hyvlad parmesanost"/>
          <p:cNvSpPr/>
          <p:nvPr>
            <p:ph type="pic" idx="22"/>
          </p:nvPr>
        </p:nvSpPr>
        <p:spPr>
          <a:xfrm>
            <a:off x="12192000" y="-407266"/>
            <a:ext cx="10916874" cy="14555833"/>
          </a:xfrm>
          <a:prstGeom prst="rect">
            <a:avLst/>
          </a:prstGeom>
        </p:spPr>
        <p:txBody>
          <a:bodyPr lIns="91439" tIns="45719" rIns="91439" bIns="45719" numCol="1" spcCol="38100">
            <a:noAutofit/>
          </a:bodyPr>
          <a:lstStyle/>
          <a:p>
            <a:pPr/>
          </a:p>
        </p:txBody>
      </p:sp>
      <p:sp>
        <p:nvSpPr>
          <p:cNvPr id="64" name="Diabildstitel"/>
          <p:cNvSpPr txBox="1"/>
          <p:nvPr>
            <p:ph type="title" hasCustomPrompt="1"/>
          </p:nvPr>
        </p:nvSpPr>
        <p:spPr>
          <a:xfrm>
            <a:off x="1206500" y="1079500"/>
            <a:ext cx="9779000" cy="1435100"/>
          </a:xfrm>
          <a:prstGeom prst="rect">
            <a:avLst/>
          </a:prstGeom>
        </p:spPr>
        <p:txBody>
          <a:bodyPr/>
          <a:lstStyle/>
          <a:p>
            <a:pPr/>
            <a:r>
              <a:t>Diabilds­titel</a:t>
            </a:r>
          </a:p>
        </p:txBody>
      </p:sp>
      <p:sp>
        <p:nvSpPr>
          <p:cNvPr id="65"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vsnitt">
    <p:spTree>
      <p:nvGrpSpPr>
        <p:cNvPr id="1" name=""/>
        <p:cNvGrpSpPr/>
        <p:nvPr/>
      </p:nvGrpSpPr>
      <p:grpSpPr>
        <a:xfrm>
          <a:off x="0" y="0"/>
          <a:ext cx="0" cy="0"/>
          <a:chOff x="0" y="0"/>
          <a:chExt cx="0" cy="0"/>
        </a:xfrm>
      </p:grpSpPr>
      <p:sp>
        <p:nvSpPr>
          <p:cNvPr id="72" name="Avsnittstitel"/>
          <p:cNvSpPr txBox="1"/>
          <p:nvPr>
            <p:ph type="title" hasCustomPrompt="1"/>
          </p:nvPr>
        </p:nvSpPr>
        <p:spPr>
          <a:xfrm>
            <a:off x="1206496" y="4533900"/>
            <a:ext cx="21971005" cy="4648200"/>
          </a:xfrm>
          <a:prstGeom prst="rect">
            <a:avLst/>
          </a:prstGeom>
        </p:spPr>
        <p:txBody>
          <a:bodyPr anchor="ctr"/>
          <a:lstStyle>
            <a:lvl1pPr>
              <a:defRPr b="0" spc="-232" sz="11600">
                <a:latin typeface="Helvetica Neue Medium"/>
                <a:ea typeface="Helvetica Neue Medium"/>
                <a:cs typeface="Helvetica Neue Medium"/>
                <a:sym typeface="Helvetica Neue Medium"/>
              </a:defRPr>
            </a:lvl1pPr>
          </a:lstStyle>
          <a:p>
            <a:pPr/>
            <a:r>
              <a:t>Avsnittstitel</a:t>
            </a:r>
          </a:p>
        </p:txBody>
      </p:sp>
      <p:sp>
        <p:nvSpPr>
          <p:cNvPr id="73" name="Diabildsnummer"/>
          <p:cNvSpPr txBox="1"/>
          <p:nvPr>
            <p:ph type="sldNum" sz="quarter" idx="2"/>
          </p:nvPr>
        </p:nvSpPr>
        <p:spPr>
          <a:xfrm>
            <a:off x="12001500" y="13085233"/>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dast titel">
    <p:spTree>
      <p:nvGrpSpPr>
        <p:cNvPr id="1" name=""/>
        <p:cNvGrpSpPr/>
        <p:nvPr/>
      </p:nvGrpSpPr>
      <p:grpSpPr>
        <a:xfrm>
          <a:off x="0" y="0"/>
          <a:ext cx="0" cy="0"/>
          <a:chOff x="0" y="0"/>
          <a:chExt cx="0" cy="0"/>
        </a:xfrm>
      </p:grpSpPr>
      <p:sp>
        <p:nvSpPr>
          <p:cNvPr id="80" name="Diabildstitel"/>
          <p:cNvSpPr txBox="1"/>
          <p:nvPr>
            <p:ph type="title" hasCustomPrompt="1"/>
          </p:nvPr>
        </p:nvSpPr>
        <p:spPr>
          <a:xfrm>
            <a:off x="1206500" y="1079500"/>
            <a:ext cx="21971000" cy="1434951"/>
          </a:xfrm>
          <a:prstGeom prst="rect">
            <a:avLst/>
          </a:prstGeom>
        </p:spPr>
        <p:txBody>
          <a:bodyPr/>
          <a:lstStyle/>
          <a:p>
            <a:pPr/>
            <a:r>
              <a:t>Diabilds­titel</a:t>
            </a:r>
          </a:p>
        </p:txBody>
      </p:sp>
      <p:sp>
        <p:nvSpPr>
          <p:cNvPr id="81" name="Brödtext nivå ett…"/>
          <p:cNvSpPr txBox="1"/>
          <p:nvPr>
            <p:ph type="body" sz="quarter" idx="1" hasCustomPrompt="1"/>
          </p:nvPr>
        </p:nvSpPr>
        <p:spPr>
          <a:xfrm>
            <a:off x="1206500" y="2372960"/>
            <a:ext cx="21971000" cy="934782"/>
          </a:xfrm>
          <a:prstGeom prst="rect">
            <a:avLst/>
          </a:prstGeom>
        </p:spPr>
        <p:txBody>
          <a:bodyPr lIns="45718" tIns="45718" rIns="45718" bIns="45718" numCol="1" spcCol="38100"/>
          <a:lstStyle>
            <a:lvl1pPr marL="0" indent="0" defTabSz="825500">
              <a:lnSpc>
                <a:spcPct val="100000"/>
              </a:lnSpc>
              <a:spcBef>
                <a:spcPts val="0"/>
              </a:spcBef>
              <a:buSzTx/>
              <a:buNone/>
              <a:defRPr b="1" sz="5500"/>
            </a:lvl1pPr>
            <a:lvl2pPr marL="1308100" indent="-698500" defTabSz="825500">
              <a:lnSpc>
                <a:spcPct val="100000"/>
              </a:lnSpc>
              <a:spcBef>
                <a:spcPts val="0"/>
              </a:spcBef>
              <a:defRPr b="1" sz="5500"/>
            </a:lvl2pPr>
            <a:lvl3pPr marL="1917700" indent="-698500" defTabSz="825500">
              <a:lnSpc>
                <a:spcPct val="100000"/>
              </a:lnSpc>
              <a:spcBef>
                <a:spcPts val="0"/>
              </a:spcBef>
              <a:defRPr b="1" sz="5500"/>
            </a:lvl3pPr>
            <a:lvl4pPr marL="2527300" indent="-698500" defTabSz="825500">
              <a:lnSpc>
                <a:spcPct val="100000"/>
              </a:lnSpc>
              <a:spcBef>
                <a:spcPts val="0"/>
              </a:spcBef>
              <a:defRPr b="1" sz="5500"/>
            </a:lvl4pPr>
            <a:lvl5pPr marL="3136900" indent="-698500" defTabSz="825500">
              <a:lnSpc>
                <a:spcPct val="100000"/>
              </a:lnSpc>
              <a:spcBef>
                <a:spcPts val="0"/>
              </a:spcBef>
              <a:defRPr b="1" sz="5500"/>
            </a:lvl5pPr>
          </a:lstStyle>
          <a:p>
            <a:pPr/>
            <a:r>
              <a:t>Diabildsundertitel</a:t>
            </a:r>
          </a:p>
          <a:p>
            <a:pPr lvl="1"/>
            <a:r>
              <a:t/>
            </a:r>
          </a:p>
          <a:p>
            <a:pPr lvl="2"/>
            <a:r>
              <a:t/>
            </a:r>
          </a:p>
          <a:p>
            <a:pPr lvl="3"/>
            <a:r>
              <a:t/>
            </a:r>
          </a:p>
          <a:p>
            <a:pPr lvl="4"/>
            <a:r>
              <a:t/>
            </a:r>
          </a:p>
        </p:txBody>
      </p:sp>
      <p:sp>
        <p:nvSpPr>
          <p:cNvPr id="82"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agordning">
    <p:spTree>
      <p:nvGrpSpPr>
        <p:cNvPr id="1" name=""/>
        <p:cNvGrpSpPr/>
        <p:nvPr/>
      </p:nvGrpSpPr>
      <p:grpSpPr>
        <a:xfrm>
          <a:off x="0" y="0"/>
          <a:ext cx="0" cy="0"/>
          <a:chOff x="0" y="0"/>
          <a:chExt cx="0" cy="0"/>
        </a:xfrm>
      </p:grpSpPr>
      <p:sp>
        <p:nvSpPr>
          <p:cNvPr id="89" name="Dagordning, titel"/>
          <p:cNvSpPr txBox="1"/>
          <p:nvPr>
            <p:ph type="title" hasCustomPrompt="1"/>
          </p:nvPr>
        </p:nvSpPr>
        <p:spPr>
          <a:xfrm>
            <a:off x="1206500" y="1079500"/>
            <a:ext cx="21971000" cy="1435100"/>
          </a:xfrm>
          <a:prstGeom prst="rect">
            <a:avLst/>
          </a:prstGeom>
        </p:spPr>
        <p:txBody>
          <a:bodyPr/>
          <a:lstStyle/>
          <a:p>
            <a:pPr/>
            <a:r>
              <a:t>Dagordning, titel</a:t>
            </a:r>
          </a:p>
        </p:txBody>
      </p:sp>
      <p:sp>
        <p:nvSpPr>
          <p:cNvPr id="90" name="Brödtext nivå ett…"/>
          <p:cNvSpPr txBox="1"/>
          <p:nvPr>
            <p:ph type="body" sz="quarter" idx="1" hasCustomPrompt="1"/>
          </p:nvPr>
        </p:nvSpPr>
        <p:spPr>
          <a:xfrm>
            <a:off x="1206500" y="2372960"/>
            <a:ext cx="21971000" cy="934782"/>
          </a:xfrm>
          <a:prstGeom prst="rect">
            <a:avLst/>
          </a:prstGeom>
        </p:spPr>
        <p:txBody>
          <a:bodyPr lIns="45718" tIns="45718" rIns="45718" bIns="45718" numCol="1" spcCol="38100"/>
          <a:lstStyle>
            <a:lvl1pPr marL="0" indent="0" defTabSz="825500">
              <a:lnSpc>
                <a:spcPct val="100000"/>
              </a:lnSpc>
              <a:spcBef>
                <a:spcPts val="0"/>
              </a:spcBef>
              <a:buSzTx/>
              <a:buNone/>
              <a:defRPr b="1" sz="5500"/>
            </a:lvl1pPr>
            <a:lvl2pPr marL="1308100" indent="-698500" defTabSz="825500">
              <a:lnSpc>
                <a:spcPct val="100000"/>
              </a:lnSpc>
              <a:spcBef>
                <a:spcPts val="0"/>
              </a:spcBef>
              <a:defRPr b="1" sz="5500"/>
            </a:lvl2pPr>
            <a:lvl3pPr marL="1917700" indent="-698500" defTabSz="825500">
              <a:lnSpc>
                <a:spcPct val="100000"/>
              </a:lnSpc>
              <a:spcBef>
                <a:spcPts val="0"/>
              </a:spcBef>
              <a:defRPr b="1" sz="5500"/>
            </a:lvl3pPr>
            <a:lvl4pPr marL="2527300" indent="-698500" defTabSz="825500">
              <a:lnSpc>
                <a:spcPct val="100000"/>
              </a:lnSpc>
              <a:spcBef>
                <a:spcPts val="0"/>
              </a:spcBef>
              <a:defRPr b="1" sz="5500"/>
            </a:lvl4pPr>
            <a:lvl5pPr marL="3136900" indent="-698500" defTabSz="825500">
              <a:lnSpc>
                <a:spcPct val="100000"/>
              </a:lnSpc>
              <a:spcBef>
                <a:spcPts val="0"/>
              </a:spcBef>
              <a:defRPr b="1" sz="5500"/>
            </a:lvl5pPr>
          </a:lstStyle>
          <a:p>
            <a:pPr/>
            <a:r>
              <a:t>Dagordning, undertitel</a:t>
            </a:r>
          </a:p>
          <a:p>
            <a:pPr lvl="1"/>
            <a:r>
              <a:t/>
            </a:r>
          </a:p>
          <a:p>
            <a:pPr lvl="2"/>
            <a:r>
              <a:t/>
            </a:r>
          </a:p>
          <a:p>
            <a:pPr lvl="3"/>
            <a:r>
              <a:t/>
            </a:r>
          </a:p>
          <a:p>
            <a:pPr lvl="4"/>
            <a:r>
              <a:t/>
            </a:r>
          </a:p>
        </p:txBody>
      </p:sp>
      <p:sp>
        <p:nvSpPr>
          <p:cNvPr id="91" name="Brödtext nivå ett…"/>
          <p:cNvSpPr txBox="1"/>
          <p:nvPr>
            <p:ph type="body" idx="21" hasCustomPrompt="1"/>
          </p:nvPr>
        </p:nvSpPr>
        <p:spPr>
          <a:xfrm>
            <a:off x="1206500" y="4248503"/>
            <a:ext cx="21971000" cy="8256015"/>
          </a:xfrm>
          <a:prstGeom prst="rect">
            <a:avLst/>
          </a:prstGeom>
        </p:spPr>
        <p:txBody>
          <a:bodyPr numCol="1" spcCol="38100"/>
          <a:lstStyle>
            <a:lvl1pPr marL="0" indent="0" defTabSz="825500">
              <a:lnSpc>
                <a:spcPct val="100000"/>
              </a:lnSpc>
              <a:spcBef>
                <a:spcPts val="1800"/>
              </a:spcBef>
              <a:buSzTx/>
              <a:buNone/>
              <a:defRPr spc="-99" sz="5500"/>
            </a:lvl1pPr>
          </a:lstStyle>
          <a:p>
            <a:pPr/>
            <a:r>
              <a:t>Ämnen på dagordningen</a:t>
            </a:r>
          </a:p>
        </p:txBody>
      </p:sp>
      <p:sp>
        <p:nvSpPr>
          <p:cNvPr id="92"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Uttryck">
    <p:spTree>
      <p:nvGrpSpPr>
        <p:cNvPr id="1" name=""/>
        <p:cNvGrpSpPr/>
        <p:nvPr/>
      </p:nvGrpSpPr>
      <p:grpSpPr>
        <a:xfrm>
          <a:off x="0" y="0"/>
          <a:ext cx="0" cy="0"/>
          <a:chOff x="0" y="0"/>
          <a:chExt cx="0" cy="0"/>
        </a:xfrm>
      </p:grpSpPr>
      <p:sp>
        <p:nvSpPr>
          <p:cNvPr id="99" name="Brödtext nivå ett…"/>
          <p:cNvSpPr txBox="1"/>
          <p:nvPr>
            <p:ph type="body" sz="half" idx="1" hasCustomPrompt="1"/>
          </p:nvPr>
        </p:nvSpPr>
        <p:spPr>
          <a:xfrm>
            <a:off x="1206500" y="4920843"/>
            <a:ext cx="21971000" cy="3874314"/>
          </a:xfrm>
          <a:prstGeom prst="rect">
            <a:avLst/>
          </a:prstGeom>
        </p:spPr>
        <p:txBody>
          <a:bodyPr numCol="1" spcCol="38100" anchor="ctr"/>
          <a:lstStyle>
            <a:lvl1pPr marL="0" indent="0" algn="ctr">
              <a:lnSpc>
                <a:spcPct val="80000"/>
              </a:lnSpc>
              <a:spcBef>
                <a:spcPts val="0"/>
              </a:spcBef>
              <a:buSzTx/>
              <a:buNone/>
              <a:defRPr spc="-232" sz="11600">
                <a:latin typeface="Helvetica Neue Medium"/>
                <a:ea typeface="Helvetica Neue Medium"/>
                <a:cs typeface="Helvetica Neue Medium"/>
                <a:sym typeface="Helvetica Neue Medium"/>
              </a:defRPr>
            </a:lvl1pPr>
            <a:lvl2pPr marL="0" indent="0" algn="ctr">
              <a:lnSpc>
                <a:spcPct val="80000"/>
              </a:lnSpc>
              <a:spcBef>
                <a:spcPts val="0"/>
              </a:spcBef>
              <a:buSzTx/>
              <a:buNone/>
              <a:defRPr spc="-232" sz="11600">
                <a:latin typeface="Helvetica Neue Medium"/>
                <a:ea typeface="Helvetica Neue Medium"/>
                <a:cs typeface="Helvetica Neue Medium"/>
                <a:sym typeface="Helvetica Neue Medium"/>
              </a:defRPr>
            </a:lvl2pPr>
            <a:lvl3pPr marL="0" indent="0" algn="ctr">
              <a:lnSpc>
                <a:spcPct val="80000"/>
              </a:lnSpc>
              <a:spcBef>
                <a:spcPts val="0"/>
              </a:spcBef>
              <a:buSzTx/>
              <a:buNone/>
              <a:defRPr spc="-232" sz="11600">
                <a:latin typeface="Helvetica Neue Medium"/>
                <a:ea typeface="Helvetica Neue Medium"/>
                <a:cs typeface="Helvetica Neue Medium"/>
                <a:sym typeface="Helvetica Neue Medium"/>
              </a:defRPr>
            </a:lvl3pPr>
            <a:lvl4pPr marL="0" indent="0" algn="ctr">
              <a:lnSpc>
                <a:spcPct val="80000"/>
              </a:lnSpc>
              <a:spcBef>
                <a:spcPts val="0"/>
              </a:spcBef>
              <a:buSzTx/>
              <a:buNone/>
              <a:defRPr spc="-232" sz="11600">
                <a:latin typeface="Helvetica Neue Medium"/>
                <a:ea typeface="Helvetica Neue Medium"/>
                <a:cs typeface="Helvetica Neue Medium"/>
                <a:sym typeface="Helvetica Neue Medium"/>
              </a:defRPr>
            </a:lvl4pPr>
            <a:lvl5pPr marL="0" indent="0" algn="ctr">
              <a:lnSpc>
                <a:spcPct val="80000"/>
              </a:lnSpc>
              <a:spcBef>
                <a:spcPts val="0"/>
              </a:spcBef>
              <a:buSzTx/>
              <a:buNone/>
              <a:defRPr spc="-232" sz="11600">
                <a:latin typeface="Helvetica Neue Medium"/>
                <a:ea typeface="Helvetica Neue Medium"/>
                <a:cs typeface="Helvetica Neue Medium"/>
                <a:sym typeface="Helvetica Neue Medium"/>
              </a:defRPr>
            </a:lvl5pPr>
          </a:lstStyle>
          <a:p>
            <a:pPr/>
            <a:r>
              <a:t>Uttryck</a:t>
            </a:r>
          </a:p>
          <a:p>
            <a:pPr lvl="1"/>
            <a:r>
              <a:t/>
            </a:r>
          </a:p>
          <a:p>
            <a:pPr lvl="2"/>
            <a:r>
              <a:t/>
            </a:r>
          </a:p>
          <a:p>
            <a:pPr lvl="3"/>
            <a:r>
              <a:t/>
            </a:r>
          </a:p>
          <a:p>
            <a:pPr lvl="4"/>
            <a:r>
              <a:t/>
            </a:r>
          </a:p>
        </p:txBody>
      </p:sp>
      <p:sp>
        <p:nvSpPr>
          <p:cNvPr id="100"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ort faktum">
    <p:spTree>
      <p:nvGrpSpPr>
        <p:cNvPr id="1" name=""/>
        <p:cNvGrpSpPr/>
        <p:nvPr/>
      </p:nvGrpSpPr>
      <p:grpSpPr>
        <a:xfrm>
          <a:off x="0" y="0"/>
          <a:ext cx="0" cy="0"/>
          <a:chOff x="0" y="0"/>
          <a:chExt cx="0" cy="0"/>
        </a:xfrm>
      </p:grpSpPr>
      <p:sp>
        <p:nvSpPr>
          <p:cNvPr id="107" name="Brödtext nivå ett…"/>
          <p:cNvSpPr txBox="1"/>
          <p:nvPr>
            <p:ph type="body" idx="1" hasCustomPrompt="1"/>
          </p:nvPr>
        </p:nvSpPr>
        <p:spPr>
          <a:xfrm>
            <a:off x="1206500" y="1075925"/>
            <a:ext cx="21971000" cy="7241587"/>
          </a:xfrm>
          <a:prstGeom prst="rect">
            <a:avLst/>
          </a:prstGeom>
        </p:spPr>
        <p:txBody>
          <a:bodyPr numCol="1" spcCol="38100" anchor="b"/>
          <a:lstStyle>
            <a:lvl1pPr marL="0" indent="0" algn="ctr">
              <a:lnSpc>
                <a:spcPct val="80000"/>
              </a:lnSpc>
              <a:spcBef>
                <a:spcPts val="0"/>
              </a:spcBef>
              <a:buSzTx/>
              <a:buNone/>
              <a:defRPr b="1" spc="-250" sz="25000"/>
            </a:lvl1pPr>
            <a:lvl2pPr marL="0" indent="0" algn="ctr">
              <a:lnSpc>
                <a:spcPct val="80000"/>
              </a:lnSpc>
              <a:spcBef>
                <a:spcPts val="0"/>
              </a:spcBef>
              <a:buSzTx/>
              <a:buNone/>
              <a:defRPr b="1" spc="-250" sz="25000"/>
            </a:lvl2pPr>
            <a:lvl3pPr marL="0" indent="0" algn="ctr">
              <a:lnSpc>
                <a:spcPct val="80000"/>
              </a:lnSpc>
              <a:spcBef>
                <a:spcPts val="0"/>
              </a:spcBef>
              <a:buSzTx/>
              <a:buNone/>
              <a:defRPr b="1" spc="-250" sz="25000"/>
            </a:lvl3pPr>
            <a:lvl4pPr marL="0" indent="0" algn="ctr">
              <a:lnSpc>
                <a:spcPct val="80000"/>
              </a:lnSpc>
              <a:spcBef>
                <a:spcPts val="0"/>
              </a:spcBef>
              <a:buSzTx/>
              <a:buNone/>
              <a:defRPr b="1" spc="-250" sz="25000"/>
            </a:lvl4pPr>
            <a:lvl5pPr marL="0" indent="0" algn="ctr">
              <a:lnSpc>
                <a:spcPct val="80000"/>
              </a:lnSpc>
              <a:spcBef>
                <a:spcPts val="0"/>
              </a:spcBef>
              <a:buSzTx/>
              <a:buNone/>
              <a:defRPr b="1" spc="-250" sz="25000"/>
            </a:lvl5pPr>
          </a:lstStyle>
          <a:p>
            <a:pPr/>
            <a:r>
              <a:t>100 %</a:t>
            </a:r>
          </a:p>
          <a:p>
            <a:pPr lvl="1"/>
            <a:r>
              <a:t/>
            </a:r>
          </a:p>
          <a:p>
            <a:pPr lvl="2"/>
            <a:r>
              <a:t/>
            </a:r>
          </a:p>
          <a:p>
            <a:pPr lvl="3"/>
            <a:r>
              <a:t/>
            </a:r>
          </a:p>
          <a:p>
            <a:pPr lvl="4"/>
            <a:r>
              <a:t/>
            </a:r>
          </a:p>
        </p:txBody>
      </p:sp>
      <p:sp>
        <p:nvSpPr>
          <p:cNvPr id="108" name="Faktainformation"/>
          <p:cNvSpPr txBox="1"/>
          <p:nvPr>
            <p:ph type="body" sz="quarter" idx="21" hasCustomPrompt="1"/>
          </p:nvPr>
        </p:nvSpPr>
        <p:spPr>
          <a:xfrm>
            <a:off x="1206500" y="8262180"/>
            <a:ext cx="21971000" cy="934780"/>
          </a:xfrm>
          <a:prstGeom prst="rect">
            <a:avLst/>
          </a:prstGeom>
        </p:spPr>
        <p:txBody>
          <a:bodyPr lIns="45718" tIns="45718" rIns="45718" bIns="45718" numCol="1" spcCol="38100"/>
          <a:lstStyle>
            <a:lvl1pPr marL="0" indent="0" algn="ctr" defTabSz="825500">
              <a:lnSpc>
                <a:spcPct val="100000"/>
              </a:lnSpc>
              <a:spcBef>
                <a:spcPts val="0"/>
              </a:spcBef>
              <a:buSzTx/>
              <a:buNone/>
              <a:defRPr b="1" sz="5500"/>
            </a:lvl1pPr>
          </a:lstStyle>
          <a:p>
            <a:pPr/>
            <a:r>
              <a:t>Faktainformation</a:t>
            </a:r>
          </a:p>
        </p:txBody>
      </p:sp>
      <p:sp>
        <p:nvSpPr>
          <p:cNvPr id="109"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t">
    <p:spTree>
      <p:nvGrpSpPr>
        <p:cNvPr id="1" name=""/>
        <p:cNvGrpSpPr/>
        <p:nvPr/>
      </p:nvGrpSpPr>
      <p:grpSpPr>
        <a:xfrm>
          <a:off x="0" y="0"/>
          <a:ext cx="0" cy="0"/>
          <a:chOff x="0" y="0"/>
          <a:chExt cx="0" cy="0"/>
        </a:xfrm>
      </p:grpSpPr>
      <p:sp>
        <p:nvSpPr>
          <p:cNvPr id="116" name="Brödtext nivå ett…"/>
          <p:cNvSpPr txBox="1"/>
          <p:nvPr>
            <p:ph type="body" sz="quarter" idx="1" hasCustomPrompt="1"/>
          </p:nvPr>
        </p:nvSpPr>
        <p:spPr>
          <a:xfrm>
            <a:off x="2430022" y="10675453"/>
            <a:ext cx="20200057" cy="636983"/>
          </a:xfrm>
          <a:prstGeom prst="rect">
            <a:avLst/>
          </a:prstGeom>
        </p:spPr>
        <p:txBody>
          <a:bodyPr lIns="45718" tIns="45718" rIns="45718" bIns="45718" numCol="1" spcCol="38100"/>
          <a:lstStyle>
            <a:lvl1pPr marL="0" indent="0" defTabSz="825500">
              <a:lnSpc>
                <a:spcPct val="100000"/>
              </a:lnSpc>
              <a:spcBef>
                <a:spcPts val="0"/>
              </a:spcBef>
              <a:buSzTx/>
              <a:buNone/>
              <a:defRPr b="1" sz="3600"/>
            </a:lvl1pPr>
            <a:lvl2pPr marL="1066800" indent="-457200" defTabSz="825500">
              <a:lnSpc>
                <a:spcPct val="100000"/>
              </a:lnSpc>
              <a:spcBef>
                <a:spcPts val="0"/>
              </a:spcBef>
              <a:defRPr b="1" sz="3600"/>
            </a:lvl2pPr>
            <a:lvl3pPr marL="1676400" indent="-457200" defTabSz="825500">
              <a:lnSpc>
                <a:spcPct val="100000"/>
              </a:lnSpc>
              <a:spcBef>
                <a:spcPts val="0"/>
              </a:spcBef>
              <a:defRPr b="1" sz="3600"/>
            </a:lvl3pPr>
            <a:lvl4pPr marL="2286000" indent="-457200" defTabSz="825500">
              <a:lnSpc>
                <a:spcPct val="100000"/>
              </a:lnSpc>
              <a:spcBef>
                <a:spcPts val="0"/>
              </a:spcBef>
              <a:defRPr b="1" sz="3600"/>
            </a:lvl4pPr>
            <a:lvl5pPr marL="2895600" indent="-457200" defTabSz="825500">
              <a:lnSpc>
                <a:spcPct val="100000"/>
              </a:lnSpc>
              <a:spcBef>
                <a:spcPts val="0"/>
              </a:spcBef>
              <a:defRPr b="1" sz="3600"/>
            </a:lvl5pPr>
          </a:lstStyle>
          <a:p>
            <a:pPr/>
            <a:r>
              <a:t>Tillskrivning</a:t>
            </a:r>
          </a:p>
          <a:p>
            <a:pPr lvl="1"/>
            <a:r>
              <a:t/>
            </a:r>
          </a:p>
          <a:p>
            <a:pPr lvl="2"/>
            <a:r>
              <a:t/>
            </a:r>
          </a:p>
          <a:p>
            <a:pPr lvl="3"/>
            <a:r>
              <a:t/>
            </a:r>
          </a:p>
          <a:p>
            <a:pPr lvl="4"/>
            <a:r>
              <a:t/>
            </a:r>
          </a:p>
        </p:txBody>
      </p:sp>
      <p:sp>
        <p:nvSpPr>
          <p:cNvPr id="117" name="Brödtext nivå ett…"/>
          <p:cNvSpPr txBox="1"/>
          <p:nvPr>
            <p:ph type="body" sz="half" idx="21" hasCustomPrompt="1"/>
          </p:nvPr>
        </p:nvSpPr>
        <p:spPr>
          <a:xfrm>
            <a:off x="1753923" y="4939860"/>
            <a:ext cx="20876154" cy="3836284"/>
          </a:xfrm>
          <a:prstGeom prst="rect">
            <a:avLst/>
          </a:prstGeom>
        </p:spPr>
        <p:txBody>
          <a:bodyPr numCol="1" spcCol="38100"/>
          <a:lstStyle>
            <a:lvl1pPr marL="0" indent="169021">
              <a:spcBef>
                <a:spcPts val="0"/>
              </a:spcBef>
              <a:buSzTx/>
              <a:buNone/>
              <a:defRPr spc="-200" sz="8500">
                <a:latin typeface="Helvetica Neue Medium"/>
                <a:ea typeface="Helvetica Neue Medium"/>
                <a:cs typeface="Helvetica Neue Medium"/>
                <a:sym typeface="Helvetica Neue Medium"/>
              </a:defRPr>
            </a:lvl1pPr>
          </a:lstStyle>
          <a:p>
            <a:pPr/>
            <a:r>
              <a:t>”Framträdande citat”</a:t>
            </a:r>
          </a:p>
        </p:txBody>
      </p:sp>
      <p:sp>
        <p:nvSpPr>
          <p:cNvPr id="118"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3 per sida">
    <p:spTree>
      <p:nvGrpSpPr>
        <p:cNvPr id="1" name=""/>
        <p:cNvGrpSpPr/>
        <p:nvPr/>
      </p:nvGrpSpPr>
      <p:grpSpPr>
        <a:xfrm>
          <a:off x="0" y="0"/>
          <a:ext cx="0" cy="0"/>
          <a:chOff x="0" y="0"/>
          <a:chExt cx="0" cy="0"/>
        </a:xfrm>
      </p:grpSpPr>
      <p:sp>
        <p:nvSpPr>
          <p:cNvPr id="125" name="Skål med sallad med stekt ris, kokta ägg och ätpinnar"/>
          <p:cNvSpPr/>
          <p:nvPr>
            <p:ph type="pic" sz="quarter" idx="21"/>
          </p:nvPr>
        </p:nvSpPr>
        <p:spPr>
          <a:xfrm>
            <a:off x="15760700" y="1016000"/>
            <a:ext cx="7439099" cy="5949678"/>
          </a:xfrm>
          <a:prstGeom prst="rect">
            <a:avLst/>
          </a:prstGeom>
        </p:spPr>
        <p:txBody>
          <a:bodyPr lIns="91439" tIns="45719" rIns="91439" bIns="45719" numCol="1" spcCol="38100">
            <a:noAutofit/>
          </a:bodyPr>
          <a:lstStyle/>
          <a:p>
            <a:pPr/>
          </a:p>
        </p:txBody>
      </p:sp>
      <p:sp>
        <p:nvSpPr>
          <p:cNvPr id="126" name="Skål med laxkakor, sallad och hummus "/>
          <p:cNvSpPr/>
          <p:nvPr>
            <p:ph type="pic" sz="half" idx="22"/>
          </p:nvPr>
        </p:nvSpPr>
        <p:spPr>
          <a:xfrm>
            <a:off x="13500100" y="3978275"/>
            <a:ext cx="10439400" cy="12150181"/>
          </a:xfrm>
          <a:prstGeom prst="rect">
            <a:avLst/>
          </a:prstGeom>
        </p:spPr>
        <p:txBody>
          <a:bodyPr lIns="91439" tIns="45719" rIns="91439" bIns="45719" numCol="1" spcCol="38100">
            <a:noAutofit/>
          </a:bodyPr>
          <a:lstStyle/>
          <a:p>
            <a:pPr/>
          </a:p>
        </p:txBody>
      </p:sp>
      <p:sp>
        <p:nvSpPr>
          <p:cNvPr id="127" name="Skål med pappardellepasta med persiljesmör, rostade hasselnötter och hyvlad parmesanost"/>
          <p:cNvSpPr/>
          <p:nvPr>
            <p:ph type="pic" idx="23"/>
          </p:nvPr>
        </p:nvSpPr>
        <p:spPr>
          <a:xfrm>
            <a:off x="-139700" y="495300"/>
            <a:ext cx="16611600" cy="12458700"/>
          </a:xfrm>
          <a:prstGeom prst="rect">
            <a:avLst/>
          </a:prstGeom>
        </p:spPr>
        <p:txBody>
          <a:bodyPr lIns="91439" tIns="45719" rIns="91439" bIns="45719" numCol="1" spcCol="38100">
            <a:noAutofit/>
          </a:bodyPr>
          <a:lstStyle/>
          <a:p>
            <a:pPr/>
          </a:p>
        </p:txBody>
      </p:sp>
      <p:sp>
        <p:nvSpPr>
          <p:cNvPr id="128"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ld">
    <p:spTree>
      <p:nvGrpSpPr>
        <p:cNvPr id="1" name=""/>
        <p:cNvGrpSpPr/>
        <p:nvPr/>
      </p:nvGrpSpPr>
      <p:grpSpPr>
        <a:xfrm>
          <a:off x="0" y="0"/>
          <a:ext cx="0" cy="0"/>
          <a:chOff x="0" y="0"/>
          <a:chExt cx="0" cy="0"/>
        </a:xfrm>
      </p:grpSpPr>
      <p:sp>
        <p:nvSpPr>
          <p:cNvPr id="135" name="skål med sallad med stekt ris, kokta ägg och ätpinnar"/>
          <p:cNvSpPr/>
          <p:nvPr>
            <p:ph type="pic" idx="21"/>
          </p:nvPr>
        </p:nvSpPr>
        <p:spPr>
          <a:xfrm>
            <a:off x="-1333500" y="-5524500"/>
            <a:ext cx="27051000" cy="21640800"/>
          </a:xfrm>
          <a:prstGeom prst="rect">
            <a:avLst/>
          </a:prstGeom>
        </p:spPr>
        <p:txBody>
          <a:bodyPr lIns="91439" tIns="45719" rIns="91439" bIns="45719" numCol="1" spcCol="38100">
            <a:noAutofit/>
          </a:bodyPr>
          <a:lstStyle/>
          <a:p>
            <a:pPr/>
          </a:p>
        </p:txBody>
      </p:sp>
      <p:sp>
        <p:nvSpPr>
          <p:cNvPr id="136" name="Diabildsnumm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om">
    <p:spTree>
      <p:nvGrpSpPr>
        <p:cNvPr id="1" name=""/>
        <p:cNvGrpSpPr/>
        <p:nvPr/>
      </p:nvGrpSpPr>
      <p:grpSpPr>
        <a:xfrm>
          <a:off x="0" y="0"/>
          <a:ext cx="0" cy="0"/>
          <a:chOff x="0" y="0"/>
          <a:chExt cx="0" cy="0"/>
        </a:xfrm>
      </p:grpSpPr>
      <p:sp>
        <p:nvSpPr>
          <p:cNvPr id="143"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extBox 5"/>
          <p:cNvSpPr txBox="1"/>
          <p:nvPr/>
        </p:nvSpPr>
        <p:spPr>
          <a:xfrm>
            <a:off x="23364825" y="63499"/>
            <a:ext cx="984250" cy="13707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1000">
                <a:solidFill>
                  <a:srgbClr val="000000"/>
                </a:solidFill>
                <a:latin typeface="Calibri"/>
                <a:ea typeface="Calibri"/>
                <a:cs typeface="Calibri"/>
                <a:sym typeface="Calibri"/>
              </a:defRPr>
            </a:lvl1pPr>
          </a:lstStyle>
          <a:p>
            <a:pPr/>
            <a:r>
              <a:t>Intern information</a:t>
            </a:r>
          </a:p>
        </p:txBody>
      </p:sp>
      <p:sp>
        <p:nvSpPr>
          <p:cNvPr id="3" name="Brödtext nivå ett…"/>
          <p:cNvSpPr txBox="1"/>
          <p:nvPr>
            <p:ph type="body" idx="1" hasCustomPrompt="1"/>
          </p:nvPr>
        </p:nvSpPr>
        <p:spPr>
          <a:xfrm>
            <a:off x="1206500" y="4248503"/>
            <a:ext cx="21971000" cy="82560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numCol="2" spcCol="1098550">
            <a:normAutofit fontScale="100000" lnSpcReduction="0"/>
          </a:bodyPr>
          <a:lstStyle/>
          <a:p>
            <a:pPr/>
            <a:r>
              <a:t>Diabildspunkttext</a:t>
            </a:r>
          </a:p>
          <a:p>
            <a:pPr lvl="1"/>
            <a:r>
              <a:t/>
            </a:r>
          </a:p>
          <a:p>
            <a:pPr lvl="2"/>
            <a:r>
              <a:t/>
            </a:r>
          </a:p>
          <a:p>
            <a:pPr lvl="3"/>
            <a:r>
              <a:t/>
            </a:r>
          </a:p>
          <a:p>
            <a:pPr lvl="4"/>
            <a:r>
              <a:t/>
            </a:r>
          </a:p>
        </p:txBody>
      </p:sp>
      <p:sp>
        <p:nvSpPr>
          <p:cNvPr id="4" name="Titeltext"/>
          <p:cNvSpPr txBox="1"/>
          <p:nvPr>
            <p:ph type="title"/>
          </p:nvPr>
        </p:nvSpPr>
        <p:spPr>
          <a:xfrm>
            <a:off x="3653366" y="2743200"/>
            <a:ext cx="19507201" cy="150530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Titeltext</a:t>
            </a:r>
          </a:p>
        </p:txBody>
      </p:sp>
      <p:sp>
        <p:nvSpPr>
          <p:cNvPr id="5" name="Diabildsnummer"/>
          <p:cNvSpPr txBox="1"/>
          <p:nvPr>
            <p:ph type="sldNum" sz="quarter" idx="2"/>
          </p:nvPr>
        </p:nvSpPr>
        <p:spPr>
          <a:xfrm>
            <a:off x="12001500" y="13080999"/>
            <a:ext cx="368504" cy="374600"/>
          </a:xfrm>
          <a:prstGeom prst="rect">
            <a:avLst/>
          </a:prstGeom>
          <a:ln w="12700">
            <a:miter lim="400000"/>
          </a:ln>
        </p:spPr>
        <p:txBody>
          <a:bodyPr wrap="none" lIns="50800" tIns="50800" rIns="50800" bIns="50800" anchor="b">
            <a:spAutoFit/>
          </a:bodyPr>
          <a:lstStyle>
            <a:lvl1pPr defTabSz="584200">
              <a:defRPr sz="1800">
                <a:solidFill>
                  <a:srgbClr val="000000"/>
                </a:solidFill>
                <a:latin typeface="+mj-lt"/>
                <a:ea typeface="+mj-ea"/>
                <a:cs typeface="+mj-cs"/>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2438337"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j-lt"/>
          <a:ea typeface="+mj-ea"/>
          <a:cs typeface="+mj-cs"/>
          <a:sym typeface="Helvetica Neue"/>
        </a:defRPr>
      </a:lvl1pPr>
      <a:lvl2pPr marL="0" marR="0" indent="0" algn="l" defTabSz="2438337"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j-lt"/>
          <a:ea typeface="+mj-ea"/>
          <a:cs typeface="+mj-cs"/>
          <a:sym typeface="Helvetica Neue"/>
        </a:defRPr>
      </a:lvl2pPr>
      <a:lvl3pPr marL="0" marR="0" indent="0" algn="l" defTabSz="2438337"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j-lt"/>
          <a:ea typeface="+mj-ea"/>
          <a:cs typeface="+mj-cs"/>
          <a:sym typeface="Helvetica Neue"/>
        </a:defRPr>
      </a:lvl3pPr>
      <a:lvl4pPr marL="0" marR="0" indent="0" algn="l" defTabSz="2438337"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j-lt"/>
          <a:ea typeface="+mj-ea"/>
          <a:cs typeface="+mj-cs"/>
          <a:sym typeface="Helvetica Neue"/>
        </a:defRPr>
      </a:lvl4pPr>
      <a:lvl5pPr marL="0" marR="0" indent="0" algn="l" defTabSz="2438337"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j-lt"/>
          <a:ea typeface="+mj-ea"/>
          <a:cs typeface="+mj-cs"/>
          <a:sym typeface="Helvetica Neue"/>
        </a:defRPr>
      </a:lvl5pPr>
      <a:lvl6pPr marL="0" marR="0" indent="0" algn="l" defTabSz="2438337"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j-lt"/>
          <a:ea typeface="+mj-ea"/>
          <a:cs typeface="+mj-cs"/>
          <a:sym typeface="Helvetica Neue"/>
        </a:defRPr>
      </a:lvl6pPr>
      <a:lvl7pPr marL="0" marR="0" indent="0" algn="l" defTabSz="2438337"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j-lt"/>
          <a:ea typeface="+mj-ea"/>
          <a:cs typeface="+mj-cs"/>
          <a:sym typeface="Helvetica Neue"/>
        </a:defRPr>
      </a:lvl7pPr>
      <a:lvl8pPr marL="0" marR="0" indent="0" algn="l" defTabSz="2438337"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j-lt"/>
          <a:ea typeface="+mj-ea"/>
          <a:cs typeface="+mj-cs"/>
          <a:sym typeface="Helvetica Neue"/>
        </a:defRPr>
      </a:lvl8pPr>
      <a:lvl9pPr marL="0" marR="0" indent="0" algn="l" defTabSz="2438337"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j-lt"/>
          <a:ea typeface="+mj-ea"/>
          <a:cs typeface="+mj-cs"/>
          <a:sym typeface="Helvetica Neue"/>
        </a:defRPr>
      </a:lvl9pPr>
    </p:titleStyle>
    <p:bodyStyle>
      <a:lvl1pPr marL="609600" marR="0" indent="-609600" algn="l" defTabSz="2438337"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j-lt"/>
          <a:ea typeface="+mj-ea"/>
          <a:cs typeface="+mj-cs"/>
          <a:sym typeface="Helvetica Neue"/>
        </a:defRPr>
      </a:lvl1pPr>
      <a:lvl2pPr marL="1219200" marR="0" indent="-609600" algn="l" defTabSz="2438337"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j-lt"/>
          <a:ea typeface="+mj-ea"/>
          <a:cs typeface="+mj-cs"/>
          <a:sym typeface="Helvetica Neue"/>
        </a:defRPr>
      </a:lvl2pPr>
      <a:lvl3pPr marL="1828800" marR="0" indent="-609600" algn="l" defTabSz="2438337"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j-lt"/>
          <a:ea typeface="+mj-ea"/>
          <a:cs typeface="+mj-cs"/>
          <a:sym typeface="Helvetica Neue"/>
        </a:defRPr>
      </a:lvl3pPr>
      <a:lvl4pPr marL="2438400" marR="0" indent="-609600" algn="l" defTabSz="2438337"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j-lt"/>
          <a:ea typeface="+mj-ea"/>
          <a:cs typeface="+mj-cs"/>
          <a:sym typeface="Helvetica Neue"/>
        </a:defRPr>
      </a:lvl4pPr>
      <a:lvl5pPr marL="3048000" marR="0" indent="-609600" algn="l" defTabSz="2438337"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j-lt"/>
          <a:ea typeface="+mj-ea"/>
          <a:cs typeface="+mj-cs"/>
          <a:sym typeface="Helvetica Neue"/>
        </a:defRPr>
      </a:lvl5pPr>
      <a:lvl6pPr marL="3657600" marR="0" indent="-609600" algn="l" defTabSz="2438337"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j-lt"/>
          <a:ea typeface="+mj-ea"/>
          <a:cs typeface="+mj-cs"/>
          <a:sym typeface="Helvetica Neue"/>
        </a:defRPr>
      </a:lvl6pPr>
      <a:lvl7pPr marL="4267200" marR="0" indent="-609600" algn="l" defTabSz="2438337"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j-lt"/>
          <a:ea typeface="+mj-ea"/>
          <a:cs typeface="+mj-cs"/>
          <a:sym typeface="Helvetica Neue"/>
        </a:defRPr>
      </a:lvl7pPr>
      <a:lvl8pPr marL="4876800" marR="0" indent="-609600" algn="l" defTabSz="2438337"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j-lt"/>
          <a:ea typeface="+mj-ea"/>
          <a:cs typeface="+mj-cs"/>
          <a:sym typeface="Helvetica Neue"/>
        </a:defRPr>
      </a:lvl8pPr>
      <a:lvl9pPr marL="5486400" marR="0" indent="-609600" algn="l" defTabSz="2438337"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j-lt"/>
          <a:ea typeface="+mj-ea"/>
          <a:cs typeface="+mj-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 Id="rId3"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 Id="rId3" Type="http://schemas.openxmlformats.org/officeDocument/2006/relationships/image" Target="../media/image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 Id="rId3" Type="http://schemas.openxmlformats.org/officeDocument/2006/relationships/image" Target="../media/image3.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 Id="rId3" Type="http://schemas.openxmlformats.org/officeDocument/2006/relationships/image" Target="../media/image1.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jpeg"/><Relationship Id="rId3"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9" Type="http://schemas.openxmlformats.org/officeDocument/2006/relationships/image" Target="../media/image9.png"/><Relationship Id="rId10" Type="http://schemas.openxmlformats.org/officeDocument/2006/relationships/image" Target="../media/image10.png"/><Relationship Id="rId11" Type="http://schemas.openxmlformats.org/officeDocument/2006/relationships/image" Target="../media/image11.png"/><Relationship Id="rId12" Type="http://schemas.openxmlformats.org/officeDocument/2006/relationships/image" Target="../media/image12.png"/><Relationship Id="rId13" Type="http://schemas.openxmlformats.org/officeDocument/2006/relationships/image" Target="../media/image13.png"/><Relationship Id="rId14" Type="http://schemas.openxmlformats.org/officeDocument/2006/relationships/image" Target="../media/image14.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eg"/><Relationship Id="rId3" Type="http://schemas.openxmlformats.org/officeDocument/2006/relationships/image" Target="../media/image7.png"/><Relationship Id="rId4" Type="http://schemas.openxmlformats.org/officeDocument/2006/relationships/image" Target="../media/image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 Id="rId3" Type="http://schemas.openxmlformats.org/officeDocument/2006/relationships/image" Target="../media/image1.png"/><Relationship Id="rId4" Type="http://schemas.openxmlformats.org/officeDocument/2006/relationships/image" Target="../media/image15.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jpeg"/><Relationship Id="rId3" Type="http://schemas.openxmlformats.org/officeDocument/2006/relationships/image" Target="../media/image16.png"/><Relationship Id="rId4" Type="http://schemas.openxmlformats.org/officeDocument/2006/relationships/image" Target="../media/image1.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jpeg"/><Relationship Id="rId3" Type="http://schemas.openxmlformats.org/officeDocument/2006/relationships/image" Target="../media/image1.png"/><Relationship Id="rId4" Type="http://schemas.openxmlformats.org/officeDocument/2006/relationships/image" Target="../media/image17.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jpeg"/><Relationship Id="rId3" Type="http://schemas.openxmlformats.org/officeDocument/2006/relationships/image" Target="../media/image1.png"/><Relationship Id="rId4" Type="http://schemas.openxmlformats.org/officeDocument/2006/relationships/image" Target="../media/image18.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jpeg"/><Relationship Id="rId3" Type="http://schemas.openxmlformats.org/officeDocument/2006/relationships/image" Target="../media/image3.png"/><Relationship Id="rId4" Type="http://schemas.openxmlformats.org/officeDocument/2006/relationships/image" Target="../media/image19.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jpeg"/><Relationship Id="rId3" Type="http://schemas.openxmlformats.org/officeDocument/2006/relationships/image" Target="../media/image1.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image" Target="../media/image24.png"/><Relationship Id="rId9" Type="http://schemas.openxmlformats.org/officeDocument/2006/relationships/image" Target="../media/image25.png"/><Relationship Id="rId10" Type="http://schemas.openxmlformats.org/officeDocument/2006/relationships/image" Target="../media/image26.png"/><Relationship Id="rId11" Type="http://schemas.openxmlformats.org/officeDocument/2006/relationships/image" Target="../media/image27.png"/><Relationship Id="rId12" Type="http://schemas.openxmlformats.org/officeDocument/2006/relationships/image" Target="../media/image28.png"/><Relationship Id="rId13" Type="http://schemas.openxmlformats.org/officeDocument/2006/relationships/image" Target="../media/image29.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jpeg"/><Relationship Id="rId3" Type="http://schemas.openxmlformats.org/officeDocument/2006/relationships/image" Target="../media/image5.png"/><Relationship Id="rId4" Type="http://schemas.openxmlformats.org/officeDocument/2006/relationships/image" Target="../media/image1.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jpeg"/><Relationship Id="rId3" Type="http://schemas.openxmlformats.org/officeDocument/2006/relationships/image" Target="../media/image30.png"/><Relationship Id="rId4" Type="http://schemas.openxmlformats.org/officeDocument/2006/relationships/image" Target="../media/image1.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jpeg"/><Relationship Id="rId3" Type="http://schemas.openxmlformats.org/officeDocument/2006/relationships/image" Target="../media/image3.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jpeg"/><Relationship Id="rId3" Type="http://schemas.openxmlformats.org/officeDocument/2006/relationships/image" Target="../media/image1.png"/><Relationship Id="rId4" Type="http://schemas.openxmlformats.org/officeDocument/2006/relationships/image" Target="../media/image31.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jpeg"/><Relationship Id="rId3" Type="http://schemas.openxmlformats.org/officeDocument/2006/relationships/image" Target="../media/image1.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jpeg"/><Relationship Id="rId3" Type="http://schemas.openxmlformats.org/officeDocument/2006/relationships/image" Target="../media/image1.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2.jpeg"/><Relationship Id="rId3" Type="http://schemas.openxmlformats.org/officeDocument/2006/relationships/image" Target="../media/image1.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jpeg"/><Relationship Id="rId3" Type="http://schemas.openxmlformats.org/officeDocument/2006/relationships/image" Target="../media/image3.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4.jpeg"/><Relationship Id="rId3" Type="http://schemas.openxmlformats.org/officeDocument/2006/relationships/image" Target="../media/image1.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5.jpeg"/><Relationship Id="rId3" Type="http://schemas.openxmlformats.org/officeDocument/2006/relationships/image" Target="../media/image1.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jpeg"/><Relationship Id="rId3" Type="http://schemas.openxmlformats.org/officeDocument/2006/relationships/image" Target="../media/image1.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7.jpeg"/><Relationship Id="rId3" Type="http://schemas.openxmlformats.org/officeDocument/2006/relationships/image" Target="../media/image1.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jpeg"/><Relationship Id="rId3" Type="http://schemas.openxmlformats.org/officeDocument/2006/relationships/image" Target="../media/image1.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9.jpeg"/><Relationship Id="rId3"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2" name="Presentation Platsvarumärket (Industrigruppen).001.jpeg" descr="Presentation Platsvarumärket (Industrigruppen).001.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153" name="Dictum"/>
          <p:cNvSpPr txBox="1"/>
          <p:nvPr/>
        </p:nvSpPr>
        <p:spPr>
          <a:xfrm>
            <a:off x="27148507" y="6734478"/>
            <a:ext cx="4861967" cy="8542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5300">
                <a:solidFill>
                  <a:srgbClr val="FFFFFF"/>
                </a:solidFill>
                <a:latin typeface="Arial"/>
                <a:ea typeface="Arial"/>
                <a:cs typeface="Arial"/>
                <a:sym typeface="Arial"/>
              </a:defRPr>
            </a:lvl1pPr>
          </a:lstStyle>
          <a:p>
            <a:pPr/>
            <a:r>
              <a:t>Dictum</a:t>
            </a:r>
          </a:p>
        </p:txBody>
      </p:sp>
      <p:sp>
        <p:nvSpPr>
          <p:cNvPr id="154" name="Lorem ipsum dictum, in lobortis ras sit amet iaculis dolores est risus."/>
          <p:cNvSpPr txBox="1"/>
          <p:nvPr/>
        </p:nvSpPr>
        <p:spPr>
          <a:xfrm>
            <a:off x="27148507" y="7676691"/>
            <a:ext cx="5548758" cy="15733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pPr/>
            <a:r>
              <a:t>Lorem ipsum dictum, in lobortis ras sit amet iaculis dolores est risus.</a:t>
            </a:r>
          </a:p>
        </p:txBody>
      </p:sp>
      <p:sp>
        <p:nvSpPr>
          <p:cNvPr id="155" name="Lobortis"/>
          <p:cNvSpPr txBox="1"/>
          <p:nvPr/>
        </p:nvSpPr>
        <p:spPr>
          <a:xfrm>
            <a:off x="27148507" y="9594839"/>
            <a:ext cx="4861967" cy="8542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5300">
                <a:solidFill>
                  <a:srgbClr val="FFFFFF"/>
                </a:solidFill>
                <a:latin typeface="Arial"/>
                <a:ea typeface="Arial"/>
                <a:cs typeface="Arial"/>
                <a:sym typeface="Arial"/>
              </a:defRPr>
            </a:lvl1pPr>
          </a:lstStyle>
          <a:p>
            <a:pPr/>
            <a:r>
              <a:t>Lobortis</a:t>
            </a:r>
          </a:p>
        </p:txBody>
      </p:sp>
      <p:sp>
        <p:nvSpPr>
          <p:cNvPr id="156" name="Lorem ipsum dictum, in lobortis ras sit."/>
          <p:cNvSpPr txBox="1"/>
          <p:nvPr/>
        </p:nvSpPr>
        <p:spPr>
          <a:xfrm>
            <a:off x="27148507" y="10537052"/>
            <a:ext cx="5548758" cy="10780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pPr/>
            <a:r>
              <a:t>Lorem ipsum dictum, in lobortis ras sit.</a:t>
            </a:r>
          </a:p>
        </p:txBody>
      </p:sp>
      <p:pic>
        <p:nvPicPr>
          <p:cNvPr id="157" name="Karlskrona_3_ram_vit.png" descr="Karlskrona_3_ram_vit.png"/>
          <p:cNvPicPr>
            <a:picLocks noChangeAspect="1"/>
          </p:cNvPicPr>
          <p:nvPr/>
        </p:nvPicPr>
        <p:blipFill>
          <a:blip r:embed="rId3">
            <a:extLst/>
          </a:blip>
          <a:stretch>
            <a:fillRect/>
          </a:stretch>
        </p:blipFill>
        <p:spPr>
          <a:xfrm>
            <a:off x="12763503" y="2162042"/>
            <a:ext cx="9387125" cy="9391916"/>
          </a:xfrm>
          <a:prstGeom prst="rect">
            <a:avLst/>
          </a:prstGeom>
          <a:ln w="12700">
            <a:miter lim="400000"/>
          </a:ln>
        </p:spPr>
      </p:pic>
      <p:sp>
        <p:nvSpPr>
          <p:cNvPr id="158" name="karlskrona.se"/>
          <p:cNvSpPr txBox="1"/>
          <p:nvPr/>
        </p:nvSpPr>
        <p:spPr>
          <a:xfrm>
            <a:off x="1855154" y="12228893"/>
            <a:ext cx="1920850" cy="4613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latin typeface="+mj-lt"/>
                <a:ea typeface="+mj-ea"/>
                <a:cs typeface="+mj-cs"/>
                <a:sym typeface="Helvetica Neue"/>
              </a:defRPr>
            </a:lvl1pPr>
          </a:lstStyle>
          <a:p>
            <a:pPr/>
            <a:r>
              <a:t>karlskrona.se</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0" name="Presentation Platsvarumärket (Industrigruppen).002.jpeg" descr="Presentation Platsvarumärket (Industrigruppen).002.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161" name="Dictum"/>
          <p:cNvSpPr txBox="1"/>
          <p:nvPr/>
        </p:nvSpPr>
        <p:spPr>
          <a:xfrm>
            <a:off x="27234585" y="6734478"/>
            <a:ext cx="4861968" cy="8542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5300">
                <a:solidFill>
                  <a:srgbClr val="FFFFFF"/>
                </a:solidFill>
                <a:latin typeface="Arial"/>
                <a:ea typeface="Arial"/>
                <a:cs typeface="Arial"/>
                <a:sym typeface="Arial"/>
              </a:defRPr>
            </a:lvl1pPr>
          </a:lstStyle>
          <a:p>
            <a:pPr/>
            <a:r>
              <a:t>Dictum</a:t>
            </a:r>
          </a:p>
        </p:txBody>
      </p:sp>
      <p:sp>
        <p:nvSpPr>
          <p:cNvPr id="162" name="Lorem ipsum dictum, in lobortis ras sit amet iaculis dolores est risus."/>
          <p:cNvSpPr txBox="1"/>
          <p:nvPr/>
        </p:nvSpPr>
        <p:spPr>
          <a:xfrm>
            <a:off x="27234585" y="7676691"/>
            <a:ext cx="5548760" cy="15733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pPr/>
            <a:r>
              <a:t>Lorem ipsum dictum, in lobortis ras sit amet iaculis dolores est risus.</a:t>
            </a:r>
          </a:p>
        </p:txBody>
      </p:sp>
      <p:sp>
        <p:nvSpPr>
          <p:cNvPr id="163" name="Lobortis"/>
          <p:cNvSpPr txBox="1"/>
          <p:nvPr/>
        </p:nvSpPr>
        <p:spPr>
          <a:xfrm>
            <a:off x="27234585" y="9594839"/>
            <a:ext cx="4861968" cy="8542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5300">
                <a:solidFill>
                  <a:srgbClr val="FFFFFF"/>
                </a:solidFill>
                <a:latin typeface="Arial"/>
                <a:ea typeface="Arial"/>
                <a:cs typeface="Arial"/>
                <a:sym typeface="Arial"/>
              </a:defRPr>
            </a:lvl1pPr>
          </a:lstStyle>
          <a:p>
            <a:pPr/>
            <a:r>
              <a:t>Lobortis</a:t>
            </a:r>
          </a:p>
        </p:txBody>
      </p:sp>
      <p:sp>
        <p:nvSpPr>
          <p:cNvPr id="164" name="Lorem ipsum dictum, in lobortis ras sit."/>
          <p:cNvSpPr txBox="1"/>
          <p:nvPr/>
        </p:nvSpPr>
        <p:spPr>
          <a:xfrm>
            <a:off x="27234585" y="10537052"/>
            <a:ext cx="5548760" cy="10780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pPr/>
            <a:r>
              <a:t>Lorem ipsum dictum, in lobortis ras sit.</a:t>
            </a:r>
          </a:p>
        </p:txBody>
      </p:sp>
      <p:grpSp>
        <p:nvGrpSpPr>
          <p:cNvPr id="167" name="Gruppera"/>
          <p:cNvGrpSpPr/>
          <p:nvPr/>
        </p:nvGrpSpPr>
        <p:grpSpPr>
          <a:xfrm>
            <a:off x="17622901" y="6848900"/>
            <a:ext cx="5351192" cy="5351193"/>
            <a:chOff x="-1" y="-1"/>
            <a:chExt cx="5351191" cy="5351191"/>
          </a:xfrm>
        </p:grpSpPr>
        <p:sp>
          <p:nvSpPr>
            <p:cNvPr id="165" name="Kvadrat"/>
            <p:cNvSpPr/>
            <p:nvPr/>
          </p:nvSpPr>
          <p:spPr>
            <a:xfrm>
              <a:off x="-2" y="-2"/>
              <a:ext cx="5351192" cy="5351192"/>
            </a:xfrm>
            <a:prstGeom prst="rect">
              <a:avLst/>
            </a:prstGeom>
            <a:solidFill>
              <a:srgbClr val="384655"/>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p>
          </p:txBody>
        </p:sp>
        <p:sp>
          <p:nvSpPr>
            <p:cNvPr id="166" name="66 700  invånare"/>
            <p:cNvSpPr txBox="1"/>
            <p:nvPr/>
          </p:nvSpPr>
          <p:spPr>
            <a:xfrm>
              <a:off x="1244481" y="1528303"/>
              <a:ext cx="2836165" cy="18085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5700">
                  <a:solidFill>
                    <a:srgbClr val="FFFFFF"/>
                  </a:solidFill>
                  <a:latin typeface="+mj-lt"/>
                  <a:ea typeface="+mj-ea"/>
                  <a:cs typeface="+mj-cs"/>
                  <a:sym typeface="Helvetica Neue"/>
                </a:defRPr>
              </a:pPr>
              <a:r>
                <a:t>66 700 </a:t>
              </a:r>
              <a:br/>
              <a:r>
                <a:t>invånare</a:t>
              </a:r>
            </a:p>
          </p:txBody>
        </p:sp>
      </p:grpSp>
      <p:grpSp>
        <p:nvGrpSpPr>
          <p:cNvPr id="170" name="Gruppera"/>
          <p:cNvGrpSpPr/>
          <p:nvPr/>
        </p:nvGrpSpPr>
        <p:grpSpPr>
          <a:xfrm>
            <a:off x="6928420" y="1515911"/>
            <a:ext cx="5351192" cy="5351193"/>
            <a:chOff x="-1" y="0"/>
            <a:chExt cx="5351191" cy="5351191"/>
          </a:xfrm>
        </p:grpSpPr>
        <p:sp>
          <p:nvSpPr>
            <p:cNvPr id="168" name="Kvadrat"/>
            <p:cNvSpPr/>
            <p:nvPr/>
          </p:nvSpPr>
          <p:spPr>
            <a:xfrm>
              <a:off x="-2" y="-1"/>
              <a:ext cx="5351192" cy="5351193"/>
            </a:xfrm>
            <a:prstGeom prst="rect">
              <a:avLst/>
            </a:prstGeom>
            <a:solidFill>
              <a:srgbClr val="676D7E"/>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p>
          </p:txBody>
        </p:sp>
        <p:sp>
          <p:nvSpPr>
            <p:cNvPr id="169" name="6 572…"/>
            <p:cNvSpPr txBox="1"/>
            <p:nvPr/>
          </p:nvSpPr>
          <p:spPr>
            <a:xfrm>
              <a:off x="1479911" y="1528301"/>
              <a:ext cx="2393138" cy="18085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5700">
                  <a:solidFill>
                    <a:srgbClr val="FFFFFF"/>
                  </a:solidFill>
                  <a:latin typeface="+mj-lt"/>
                  <a:ea typeface="+mj-ea"/>
                  <a:cs typeface="+mj-cs"/>
                  <a:sym typeface="Helvetica Neue"/>
                </a:defRPr>
              </a:pPr>
              <a:r>
                <a:t>6 572</a:t>
              </a:r>
            </a:p>
            <a:p>
              <a:pPr>
                <a:defRPr sz="5700">
                  <a:solidFill>
                    <a:srgbClr val="FFFFFF"/>
                  </a:solidFill>
                  <a:latin typeface="+mj-lt"/>
                  <a:ea typeface="+mj-ea"/>
                  <a:cs typeface="+mj-cs"/>
                  <a:sym typeface="Helvetica Neue"/>
                </a:defRPr>
              </a:pPr>
              <a:r>
                <a:t>företag</a:t>
              </a:r>
            </a:p>
          </p:txBody>
        </p:sp>
      </p:grpSp>
      <p:grpSp>
        <p:nvGrpSpPr>
          <p:cNvPr id="173" name="Gruppera"/>
          <p:cNvGrpSpPr/>
          <p:nvPr/>
        </p:nvGrpSpPr>
        <p:grpSpPr>
          <a:xfrm>
            <a:off x="12276547" y="1515911"/>
            <a:ext cx="5351193" cy="5351193"/>
            <a:chOff x="-1" y="0"/>
            <a:chExt cx="5351191" cy="5351191"/>
          </a:xfrm>
        </p:grpSpPr>
        <p:sp>
          <p:nvSpPr>
            <p:cNvPr id="171" name="Kvadrat"/>
            <p:cNvSpPr/>
            <p:nvPr/>
          </p:nvSpPr>
          <p:spPr>
            <a:xfrm>
              <a:off x="-2" y="-1"/>
              <a:ext cx="5351192" cy="5351193"/>
            </a:xfrm>
            <a:prstGeom prst="rect">
              <a:avLst/>
            </a:prstGeom>
            <a:solidFill>
              <a:srgbClr val="8297AB"/>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p>
          </p:txBody>
        </p:sp>
        <p:sp>
          <p:nvSpPr>
            <p:cNvPr id="172" name="43  restauranger"/>
            <p:cNvSpPr txBox="1"/>
            <p:nvPr/>
          </p:nvSpPr>
          <p:spPr>
            <a:xfrm>
              <a:off x="473164" y="1528302"/>
              <a:ext cx="4404856" cy="18085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5700">
                  <a:solidFill>
                    <a:srgbClr val="FFFFFF"/>
                  </a:solidFill>
                  <a:latin typeface="+mj-lt"/>
                  <a:ea typeface="+mj-ea"/>
                  <a:cs typeface="+mj-cs"/>
                  <a:sym typeface="Helvetica Neue"/>
                </a:defRPr>
              </a:pPr>
              <a:r>
                <a:t>344 år </a:t>
              </a:r>
              <a:br/>
              <a:r>
                <a:t>av innovation</a:t>
              </a:r>
            </a:p>
          </p:txBody>
        </p:sp>
      </p:grpSp>
      <p:grpSp>
        <p:nvGrpSpPr>
          <p:cNvPr id="176" name="Gruppera"/>
          <p:cNvGrpSpPr/>
          <p:nvPr/>
        </p:nvGrpSpPr>
        <p:grpSpPr>
          <a:xfrm>
            <a:off x="17622901" y="1515906"/>
            <a:ext cx="5351192" cy="5351193"/>
            <a:chOff x="-1" y="0"/>
            <a:chExt cx="5351191" cy="5351191"/>
          </a:xfrm>
        </p:grpSpPr>
        <p:sp>
          <p:nvSpPr>
            <p:cNvPr id="174" name="Kvadrat"/>
            <p:cNvSpPr/>
            <p:nvPr/>
          </p:nvSpPr>
          <p:spPr>
            <a:xfrm>
              <a:off x="-2" y="-1"/>
              <a:ext cx="5351192" cy="5351193"/>
            </a:xfrm>
            <a:prstGeom prst="rect">
              <a:avLst/>
            </a:prstGeom>
            <a:solidFill>
              <a:srgbClr val="476589"/>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p>
          </p:txBody>
        </p:sp>
        <p:sp>
          <p:nvSpPr>
            <p:cNvPr id="175" name="1 650…"/>
            <p:cNvSpPr txBox="1"/>
            <p:nvPr/>
          </p:nvSpPr>
          <p:spPr>
            <a:xfrm>
              <a:off x="687438" y="1096503"/>
              <a:ext cx="3976307" cy="26721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5700">
                  <a:solidFill>
                    <a:srgbClr val="FFFFFF"/>
                  </a:solidFill>
                  <a:latin typeface="+mj-lt"/>
                  <a:ea typeface="+mj-ea"/>
                  <a:cs typeface="+mj-cs"/>
                  <a:sym typeface="Helvetica Neue"/>
                </a:defRPr>
              </a:pPr>
              <a:r>
                <a:t>1 650</a:t>
              </a:r>
            </a:p>
            <a:p>
              <a:pPr>
                <a:defRPr sz="5700">
                  <a:solidFill>
                    <a:srgbClr val="FFFFFF"/>
                  </a:solidFill>
                  <a:latin typeface="+mj-lt"/>
                  <a:ea typeface="+mj-ea"/>
                  <a:cs typeface="+mj-cs"/>
                  <a:sym typeface="Helvetica Neue"/>
                </a:defRPr>
              </a:pPr>
              <a:r>
                <a:t>öar, kobbar </a:t>
              </a:r>
            </a:p>
            <a:p>
              <a:pPr>
                <a:defRPr sz="5700">
                  <a:solidFill>
                    <a:srgbClr val="FFFFFF"/>
                  </a:solidFill>
                  <a:latin typeface="+mj-lt"/>
                  <a:ea typeface="+mj-ea"/>
                  <a:cs typeface="+mj-cs"/>
                  <a:sym typeface="Helvetica Neue"/>
                </a:defRPr>
              </a:pPr>
              <a:r>
                <a:t>och skär</a:t>
              </a:r>
            </a:p>
          </p:txBody>
        </p:sp>
      </p:grpSp>
      <p:grpSp>
        <p:nvGrpSpPr>
          <p:cNvPr id="179" name="Gruppera"/>
          <p:cNvGrpSpPr/>
          <p:nvPr/>
        </p:nvGrpSpPr>
        <p:grpSpPr>
          <a:xfrm>
            <a:off x="1582069" y="6848900"/>
            <a:ext cx="5351193" cy="5351193"/>
            <a:chOff x="0" y="-1"/>
            <a:chExt cx="5351191" cy="5351191"/>
          </a:xfrm>
        </p:grpSpPr>
        <p:sp>
          <p:nvSpPr>
            <p:cNvPr id="177" name="Kvadrat"/>
            <p:cNvSpPr/>
            <p:nvPr/>
          </p:nvSpPr>
          <p:spPr>
            <a:xfrm>
              <a:off x="-1" y="-2"/>
              <a:ext cx="5351193" cy="5351192"/>
            </a:xfrm>
            <a:prstGeom prst="rect">
              <a:avLst/>
            </a:prstGeom>
            <a:solidFill>
              <a:srgbClr val="718AA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8" name="2 268…"/>
            <p:cNvSpPr txBox="1"/>
            <p:nvPr/>
          </p:nvSpPr>
          <p:spPr>
            <a:xfrm>
              <a:off x="1015643" y="1445096"/>
              <a:ext cx="3305976" cy="18085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5700">
                  <a:solidFill>
                    <a:srgbClr val="FFFFFF"/>
                  </a:solidFill>
                  <a:latin typeface="+mj-lt"/>
                  <a:ea typeface="+mj-ea"/>
                  <a:cs typeface="+mj-cs"/>
                  <a:sym typeface="Helvetica Neue"/>
                </a:defRPr>
              </a:pPr>
              <a:r>
                <a:t>2 268 </a:t>
              </a:r>
            </a:p>
            <a:p>
              <a:pPr>
                <a:defRPr sz="5700">
                  <a:solidFill>
                    <a:srgbClr val="FFFFFF"/>
                  </a:solidFill>
                  <a:latin typeface="+mj-lt"/>
                  <a:ea typeface="+mj-ea"/>
                  <a:cs typeface="+mj-cs"/>
                  <a:sym typeface="Helvetica Neue"/>
                </a:defRPr>
              </a:pPr>
              <a:r>
                <a:t>soltimmar</a:t>
              </a:r>
            </a:p>
          </p:txBody>
        </p:sp>
      </p:grpSp>
      <p:grpSp>
        <p:nvGrpSpPr>
          <p:cNvPr id="182" name="Gruppera"/>
          <p:cNvGrpSpPr/>
          <p:nvPr/>
        </p:nvGrpSpPr>
        <p:grpSpPr>
          <a:xfrm>
            <a:off x="6928420" y="6848900"/>
            <a:ext cx="5351192" cy="5351193"/>
            <a:chOff x="-1" y="-1"/>
            <a:chExt cx="5351191" cy="5351191"/>
          </a:xfrm>
        </p:grpSpPr>
        <p:sp>
          <p:nvSpPr>
            <p:cNvPr id="180" name="Kvadrat"/>
            <p:cNvSpPr/>
            <p:nvPr/>
          </p:nvSpPr>
          <p:spPr>
            <a:xfrm>
              <a:off x="-2" y="-2"/>
              <a:ext cx="5351192" cy="5351192"/>
            </a:xfrm>
            <a:prstGeom prst="rect">
              <a:avLst/>
            </a:prstGeom>
            <a:solidFill>
              <a:srgbClr val="4C5763"/>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p>
          </p:txBody>
        </p:sp>
        <p:sp>
          <p:nvSpPr>
            <p:cNvPr id="181" name="21  kryssnings- fartyg"/>
            <p:cNvSpPr txBox="1"/>
            <p:nvPr/>
          </p:nvSpPr>
          <p:spPr>
            <a:xfrm>
              <a:off x="761719" y="1013296"/>
              <a:ext cx="3841662" cy="26721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5700">
                  <a:solidFill>
                    <a:srgbClr val="FFFFFF"/>
                  </a:solidFill>
                  <a:latin typeface="+mj-lt"/>
                  <a:ea typeface="+mj-ea"/>
                  <a:cs typeface="+mj-cs"/>
                  <a:sym typeface="Helvetica Neue"/>
                </a:defRPr>
              </a:pPr>
              <a:r>
                <a:t>21 </a:t>
              </a:r>
              <a:br/>
              <a:r>
                <a:t>kryssnings-</a:t>
              </a:r>
              <a:br/>
              <a:r>
                <a:t>fartyg</a:t>
              </a:r>
            </a:p>
          </p:txBody>
        </p:sp>
      </p:grpSp>
      <p:grpSp>
        <p:nvGrpSpPr>
          <p:cNvPr id="185" name="Gruppera"/>
          <p:cNvGrpSpPr/>
          <p:nvPr/>
        </p:nvGrpSpPr>
        <p:grpSpPr>
          <a:xfrm>
            <a:off x="12276547" y="6848900"/>
            <a:ext cx="5351193" cy="5351193"/>
            <a:chOff x="-1" y="-1"/>
            <a:chExt cx="5351191" cy="5351191"/>
          </a:xfrm>
        </p:grpSpPr>
        <p:sp>
          <p:nvSpPr>
            <p:cNvPr id="183" name="Kvadrat"/>
            <p:cNvSpPr/>
            <p:nvPr/>
          </p:nvSpPr>
          <p:spPr>
            <a:xfrm>
              <a:off x="-2" y="-2"/>
              <a:ext cx="5351192" cy="5351192"/>
            </a:xfrm>
            <a:prstGeom prst="rect">
              <a:avLst/>
            </a:prstGeom>
            <a:solidFill>
              <a:srgbClr val="B1A9A7"/>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4" name="20 miljarder euro  ordervärde"/>
            <p:cNvSpPr txBox="1"/>
            <p:nvPr/>
          </p:nvSpPr>
          <p:spPr>
            <a:xfrm>
              <a:off x="317274" y="1013296"/>
              <a:ext cx="4726992" cy="26721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5700">
                  <a:solidFill>
                    <a:srgbClr val="FFFFFF"/>
                  </a:solidFill>
                  <a:latin typeface="+mj-lt"/>
                  <a:ea typeface="+mj-ea"/>
                  <a:cs typeface="+mj-cs"/>
                  <a:sym typeface="Helvetica Neue"/>
                </a:defRPr>
              </a:pPr>
              <a:r>
                <a:t>20</a:t>
              </a:r>
              <a:br/>
              <a:r>
                <a:t>miljarder euro </a:t>
              </a:r>
              <a:br/>
              <a:r>
                <a:t>ordervärde </a:t>
              </a:r>
            </a:p>
          </p:txBody>
        </p:sp>
      </p:grpSp>
      <p:grpSp>
        <p:nvGrpSpPr>
          <p:cNvPr id="188" name="Gruppera"/>
          <p:cNvGrpSpPr/>
          <p:nvPr/>
        </p:nvGrpSpPr>
        <p:grpSpPr>
          <a:xfrm>
            <a:off x="1582067" y="1515911"/>
            <a:ext cx="5351192" cy="5351193"/>
            <a:chOff x="-1" y="0"/>
            <a:chExt cx="5351191" cy="5351191"/>
          </a:xfrm>
        </p:grpSpPr>
        <p:sp>
          <p:nvSpPr>
            <p:cNvPr id="186" name="Kvadrat"/>
            <p:cNvSpPr/>
            <p:nvPr/>
          </p:nvSpPr>
          <p:spPr>
            <a:xfrm>
              <a:off x="-2" y="-1"/>
              <a:ext cx="5351192" cy="5351193"/>
            </a:xfrm>
            <a:prstGeom prst="rect">
              <a:avLst/>
            </a:prstGeom>
            <a:solidFill>
              <a:srgbClr val="242F37"/>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p>
          </p:txBody>
        </p:sp>
        <p:sp>
          <p:nvSpPr>
            <p:cNvPr id="187" name="410 611  gästnätter"/>
            <p:cNvSpPr txBox="1"/>
            <p:nvPr/>
          </p:nvSpPr>
          <p:spPr>
            <a:xfrm>
              <a:off x="989745" y="1533994"/>
              <a:ext cx="3385605" cy="18085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5700">
                  <a:solidFill>
                    <a:srgbClr val="FFFFFF"/>
                  </a:solidFill>
                  <a:latin typeface="+mj-lt"/>
                  <a:ea typeface="+mj-ea"/>
                  <a:cs typeface="+mj-cs"/>
                  <a:sym typeface="Helvetica Neue"/>
                </a:defRPr>
              </a:pPr>
              <a:r>
                <a:t>410 611 </a:t>
              </a:r>
              <a:br/>
              <a:r>
                <a:t>gästnätter</a:t>
              </a:r>
            </a:p>
          </p:txBody>
        </p:sp>
      </p:grpSp>
      <p:grpSp>
        <p:nvGrpSpPr>
          <p:cNvPr id="191" name="Gruppera"/>
          <p:cNvGrpSpPr/>
          <p:nvPr/>
        </p:nvGrpSpPr>
        <p:grpSpPr>
          <a:xfrm>
            <a:off x="1503850" y="1516930"/>
            <a:ext cx="10799635" cy="10682137"/>
            <a:chOff x="0" y="-1"/>
            <a:chExt cx="10799633" cy="10682136"/>
          </a:xfrm>
        </p:grpSpPr>
        <p:sp>
          <p:nvSpPr>
            <p:cNvPr id="189" name="Rektangel"/>
            <p:cNvSpPr/>
            <p:nvPr/>
          </p:nvSpPr>
          <p:spPr>
            <a:xfrm>
              <a:off x="-1" y="-2"/>
              <a:ext cx="10799635" cy="10682137"/>
            </a:xfrm>
            <a:prstGeom prst="rect">
              <a:avLst/>
            </a:prstGeom>
            <a:solidFill>
              <a:srgbClr val="BE6C28"/>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p>
          </p:txBody>
        </p:sp>
        <p:sp>
          <p:nvSpPr>
            <p:cNvPr id="190" name="5 000  nya jobb  till 2030"/>
            <p:cNvSpPr txBox="1"/>
            <p:nvPr/>
          </p:nvSpPr>
          <p:spPr>
            <a:xfrm>
              <a:off x="1769210" y="2053969"/>
              <a:ext cx="7261213" cy="61880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13400">
                  <a:solidFill>
                    <a:srgbClr val="FFFFFF"/>
                  </a:solidFill>
                  <a:latin typeface="+mj-lt"/>
                  <a:ea typeface="+mj-ea"/>
                  <a:cs typeface="+mj-cs"/>
                  <a:sym typeface="Helvetica Neue"/>
                </a:defRPr>
              </a:pPr>
              <a:r>
                <a:t>Tusentals </a:t>
              </a:r>
              <a:br/>
              <a:r>
                <a:t>nya jobb </a:t>
              </a:r>
              <a:br/>
              <a:r>
                <a:t>till 2030</a:t>
              </a:r>
            </a:p>
          </p:txBody>
        </p:sp>
      </p:gr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70"/>
                                        </p:tgtEl>
                                        <p:attrNameLst>
                                          <p:attrName>style.visibility</p:attrName>
                                        </p:attrNameLst>
                                      </p:cBhvr>
                                      <p:to>
                                        <p:strVal val="visible"/>
                                      </p:to>
                                    </p:set>
                                    <p:animEffect filter="fade" transition="in">
                                      <p:cBhvr>
                                        <p:cTn id="7" dur="500"/>
                                        <p:tgtEl>
                                          <p:spTgt spid="170"/>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167"/>
                                        </p:tgtEl>
                                        <p:attrNameLst>
                                          <p:attrName>style.visibility</p:attrName>
                                        </p:attrNameLst>
                                      </p:cBhvr>
                                      <p:to>
                                        <p:strVal val="visible"/>
                                      </p:to>
                                    </p:set>
                                    <p:animEffect filter="fade" transition="in">
                                      <p:cBhvr>
                                        <p:cTn id="12" dur="500"/>
                                        <p:tgtEl>
                                          <p:spTgt spid="167"/>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3" fill="hold">
                                  <p:stCondLst>
                                    <p:cond delay="0"/>
                                  </p:stCondLst>
                                  <p:iterate type="el" backwards="0">
                                    <p:tmAbs val="0"/>
                                  </p:iterate>
                                  <p:childTnLst>
                                    <p:set>
                                      <p:cBhvr>
                                        <p:cTn id="16" fill="hold"/>
                                        <p:tgtEl>
                                          <p:spTgt spid="185"/>
                                        </p:tgtEl>
                                        <p:attrNameLst>
                                          <p:attrName>style.visibility</p:attrName>
                                        </p:attrNameLst>
                                      </p:cBhvr>
                                      <p:to>
                                        <p:strVal val="visible"/>
                                      </p:to>
                                    </p:set>
                                    <p:animEffect filter="fade" transition="in">
                                      <p:cBhvr>
                                        <p:cTn id="17" dur="500"/>
                                        <p:tgtEl>
                                          <p:spTgt spid="185"/>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ID="10" grpId="4" fill="hold">
                                  <p:stCondLst>
                                    <p:cond delay="0"/>
                                  </p:stCondLst>
                                  <p:iterate type="el" backwards="0">
                                    <p:tmAbs val="0"/>
                                  </p:iterate>
                                  <p:childTnLst>
                                    <p:set>
                                      <p:cBhvr>
                                        <p:cTn id="21" fill="hold"/>
                                        <p:tgtEl>
                                          <p:spTgt spid="176"/>
                                        </p:tgtEl>
                                        <p:attrNameLst>
                                          <p:attrName>style.visibility</p:attrName>
                                        </p:attrNameLst>
                                      </p:cBhvr>
                                      <p:to>
                                        <p:strVal val="visible"/>
                                      </p:to>
                                    </p:set>
                                    <p:animEffect filter="fade" transition="in">
                                      <p:cBhvr>
                                        <p:cTn id="22" dur="500"/>
                                        <p:tgtEl>
                                          <p:spTgt spid="176"/>
                                        </p:tgtEl>
                                      </p:cBhvr>
                                    </p:animEffect>
                                  </p:childTnLst>
                                </p:cTn>
                              </p:par>
                            </p:childTnLst>
                          </p:cTn>
                        </p:par>
                      </p:childTnLst>
                    </p:cTn>
                  </p:par>
                  <p:par>
                    <p:cTn id="23" fill="hold">
                      <p:stCondLst>
                        <p:cond delay="indefinite"/>
                      </p:stCondLst>
                      <p:childTnLst>
                        <p:par>
                          <p:cTn id="24" fill="hold">
                            <p:stCondLst>
                              <p:cond delay="0"/>
                            </p:stCondLst>
                            <p:childTnLst>
                              <p:par>
                                <p:cTn id="25" presetClass="entr" nodeType="clickEffect" presetID="10" grpId="5" fill="hold">
                                  <p:stCondLst>
                                    <p:cond delay="0"/>
                                  </p:stCondLst>
                                  <p:iterate type="el" backwards="0">
                                    <p:tmAbs val="0"/>
                                  </p:iterate>
                                  <p:childTnLst>
                                    <p:set>
                                      <p:cBhvr>
                                        <p:cTn id="26" fill="hold"/>
                                        <p:tgtEl>
                                          <p:spTgt spid="179"/>
                                        </p:tgtEl>
                                        <p:attrNameLst>
                                          <p:attrName>style.visibility</p:attrName>
                                        </p:attrNameLst>
                                      </p:cBhvr>
                                      <p:to>
                                        <p:strVal val="visible"/>
                                      </p:to>
                                    </p:set>
                                    <p:animEffect filter="fade" transition="in">
                                      <p:cBhvr>
                                        <p:cTn id="27" dur="500"/>
                                        <p:tgtEl>
                                          <p:spTgt spid="179"/>
                                        </p:tgtEl>
                                      </p:cBhvr>
                                    </p:animEffect>
                                  </p:childTnLst>
                                </p:cTn>
                              </p:par>
                            </p:childTnLst>
                          </p:cTn>
                        </p:par>
                      </p:childTnLst>
                    </p:cTn>
                  </p:par>
                  <p:par>
                    <p:cTn id="28" fill="hold">
                      <p:stCondLst>
                        <p:cond delay="indefinite"/>
                      </p:stCondLst>
                      <p:childTnLst>
                        <p:par>
                          <p:cTn id="29" fill="hold">
                            <p:stCondLst>
                              <p:cond delay="0"/>
                            </p:stCondLst>
                            <p:childTnLst>
                              <p:par>
                                <p:cTn id="30" presetClass="entr" nodeType="clickEffect" presetID="10" grpId="6" fill="hold">
                                  <p:stCondLst>
                                    <p:cond delay="0"/>
                                  </p:stCondLst>
                                  <p:iterate type="el" backwards="0">
                                    <p:tmAbs val="0"/>
                                  </p:iterate>
                                  <p:childTnLst>
                                    <p:set>
                                      <p:cBhvr>
                                        <p:cTn id="31" fill="hold"/>
                                        <p:tgtEl>
                                          <p:spTgt spid="173"/>
                                        </p:tgtEl>
                                        <p:attrNameLst>
                                          <p:attrName>style.visibility</p:attrName>
                                        </p:attrNameLst>
                                      </p:cBhvr>
                                      <p:to>
                                        <p:strVal val="visible"/>
                                      </p:to>
                                    </p:set>
                                    <p:animEffect filter="fade" transition="in">
                                      <p:cBhvr>
                                        <p:cTn id="32" dur="500"/>
                                        <p:tgtEl>
                                          <p:spTgt spid="173"/>
                                        </p:tgtEl>
                                      </p:cBhvr>
                                    </p:animEffect>
                                  </p:childTnLst>
                                </p:cTn>
                              </p:par>
                            </p:childTnLst>
                          </p:cTn>
                        </p:par>
                      </p:childTnLst>
                    </p:cTn>
                  </p:par>
                  <p:par>
                    <p:cTn id="33" fill="hold">
                      <p:stCondLst>
                        <p:cond delay="indefinite"/>
                      </p:stCondLst>
                      <p:childTnLst>
                        <p:par>
                          <p:cTn id="34" fill="hold">
                            <p:stCondLst>
                              <p:cond delay="0"/>
                            </p:stCondLst>
                            <p:childTnLst>
                              <p:par>
                                <p:cTn id="35" presetClass="entr" nodeType="clickEffect" presetID="10" grpId="7" fill="hold">
                                  <p:stCondLst>
                                    <p:cond delay="0"/>
                                  </p:stCondLst>
                                  <p:iterate type="el" backwards="0">
                                    <p:tmAbs val="0"/>
                                  </p:iterate>
                                  <p:childTnLst>
                                    <p:set>
                                      <p:cBhvr>
                                        <p:cTn id="36" fill="hold"/>
                                        <p:tgtEl>
                                          <p:spTgt spid="182"/>
                                        </p:tgtEl>
                                        <p:attrNameLst>
                                          <p:attrName>style.visibility</p:attrName>
                                        </p:attrNameLst>
                                      </p:cBhvr>
                                      <p:to>
                                        <p:strVal val="visible"/>
                                      </p:to>
                                    </p:set>
                                    <p:animEffect filter="fade" transition="in">
                                      <p:cBhvr>
                                        <p:cTn id="37" dur="500"/>
                                        <p:tgtEl>
                                          <p:spTgt spid="182"/>
                                        </p:tgtEl>
                                      </p:cBhvr>
                                    </p:animEffect>
                                  </p:childTnLst>
                                </p:cTn>
                              </p:par>
                            </p:childTnLst>
                          </p:cTn>
                        </p:par>
                      </p:childTnLst>
                    </p:cTn>
                  </p:par>
                  <p:par>
                    <p:cTn id="38" fill="hold">
                      <p:stCondLst>
                        <p:cond delay="indefinite"/>
                      </p:stCondLst>
                      <p:childTnLst>
                        <p:par>
                          <p:cTn id="39" fill="hold">
                            <p:stCondLst>
                              <p:cond delay="0"/>
                            </p:stCondLst>
                            <p:childTnLst>
                              <p:par>
                                <p:cTn id="40" presetClass="entr" nodeType="clickEffect" presetID="10" grpId="8" fill="hold">
                                  <p:stCondLst>
                                    <p:cond delay="0"/>
                                  </p:stCondLst>
                                  <p:iterate type="el" backwards="0">
                                    <p:tmAbs val="0"/>
                                  </p:iterate>
                                  <p:childTnLst>
                                    <p:set>
                                      <p:cBhvr>
                                        <p:cTn id="41" fill="hold"/>
                                        <p:tgtEl>
                                          <p:spTgt spid="188"/>
                                        </p:tgtEl>
                                        <p:attrNameLst>
                                          <p:attrName>style.visibility</p:attrName>
                                        </p:attrNameLst>
                                      </p:cBhvr>
                                      <p:to>
                                        <p:strVal val="visible"/>
                                      </p:to>
                                    </p:set>
                                    <p:animEffect filter="fade" transition="in">
                                      <p:cBhvr>
                                        <p:cTn id="42" dur="500"/>
                                        <p:tgtEl>
                                          <p:spTgt spid="188"/>
                                        </p:tgtEl>
                                      </p:cBhvr>
                                    </p:animEffect>
                                  </p:childTnLst>
                                </p:cTn>
                              </p:par>
                            </p:childTnLst>
                          </p:cTn>
                        </p:par>
                      </p:childTnLst>
                    </p:cTn>
                  </p:par>
                  <p:par>
                    <p:cTn id="43" fill="hold">
                      <p:stCondLst>
                        <p:cond delay="indefinite"/>
                      </p:stCondLst>
                      <p:childTnLst>
                        <p:par>
                          <p:cTn id="44" fill="hold">
                            <p:stCondLst>
                              <p:cond delay="0"/>
                            </p:stCondLst>
                            <p:childTnLst>
                              <p:par>
                                <p:cTn id="45" presetClass="entr" nodeType="clickEffect" presetID="10" grpId="9" fill="hold">
                                  <p:stCondLst>
                                    <p:cond delay="0"/>
                                  </p:stCondLst>
                                  <p:iterate type="el" backwards="0">
                                    <p:tmAbs val="0"/>
                                  </p:iterate>
                                  <p:childTnLst>
                                    <p:set>
                                      <p:cBhvr>
                                        <p:cTn id="46" fill="hold"/>
                                        <p:tgtEl>
                                          <p:spTgt spid="191"/>
                                        </p:tgtEl>
                                        <p:attrNameLst>
                                          <p:attrName>style.visibility</p:attrName>
                                        </p:attrNameLst>
                                      </p:cBhvr>
                                      <p:to>
                                        <p:strVal val="visible"/>
                                      </p:to>
                                    </p:set>
                                    <p:animEffect filter="fade" transition="in">
                                      <p:cBhvr>
                                        <p:cTn id="47" dur="500"/>
                                        <p:tgtEl>
                                          <p:spTgt spid="1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0" grpId="1"/>
      <p:bldP build="whole" bldLvl="1" animBg="1" rev="0" advAuto="0" spid="179" grpId="5"/>
      <p:bldP build="whole" bldLvl="1" animBg="1" rev="0" advAuto="0" spid="173" grpId="6"/>
      <p:bldP build="whole" bldLvl="1" animBg="1" rev="0" advAuto="0" spid="176" grpId="4"/>
      <p:bldP build="whole" bldLvl="1" animBg="1" rev="0" advAuto="0" spid="188" grpId="8"/>
      <p:bldP build="whole" bldLvl="1" animBg="1" rev="0" advAuto="0" spid="191" grpId="9"/>
      <p:bldP build="whole" bldLvl="1" animBg="1" rev="0" advAuto="0" spid="182" grpId="7"/>
      <p:bldP build="whole" bldLvl="1" animBg="1" rev="0" advAuto="0" spid="185" grpId="3"/>
      <p:bldP build="whole" bldLvl="1" animBg="1" rev="0" advAuto="0" spid="167" grpId="2"/>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3" name="Presentation Platsvarumärket (Industrigruppen).003.jpeg" descr="Presentation Platsvarumärket (Industrigruppen).003.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194" name="Nära till Karlskrona"/>
          <p:cNvSpPr txBox="1"/>
          <p:nvPr/>
        </p:nvSpPr>
        <p:spPr>
          <a:xfrm>
            <a:off x="2109128" y="2134436"/>
            <a:ext cx="10857570" cy="13108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8500">
                <a:solidFill>
                  <a:srgbClr val="FFFFFF"/>
                </a:solidFill>
                <a:latin typeface="Arial"/>
                <a:ea typeface="Arial"/>
                <a:cs typeface="Arial"/>
                <a:sym typeface="Arial"/>
              </a:defRPr>
            </a:lvl1pPr>
          </a:lstStyle>
          <a:p>
            <a:pPr/>
            <a:r>
              <a:t>Nära till Karlskrona</a:t>
            </a:r>
          </a:p>
        </p:txBody>
      </p:sp>
      <p:sp>
        <p:nvSpPr>
          <p:cNvPr id="195" name="Flyg…"/>
          <p:cNvSpPr txBox="1"/>
          <p:nvPr/>
        </p:nvSpPr>
        <p:spPr>
          <a:xfrm>
            <a:off x="2144363" y="3911870"/>
            <a:ext cx="13439637" cy="67013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lnSpc>
                <a:spcPct val="110000"/>
              </a:lnSpc>
              <a:defRPr b="1" sz="4300">
                <a:solidFill>
                  <a:srgbClr val="FFFFFF"/>
                </a:solidFill>
                <a:latin typeface="Arial"/>
                <a:ea typeface="Arial"/>
                <a:cs typeface="Arial"/>
                <a:sym typeface="Arial"/>
              </a:defRPr>
            </a:pPr>
            <a:r>
              <a:t>Flyg</a:t>
            </a:r>
          </a:p>
          <a:p>
            <a:pPr algn="l">
              <a:lnSpc>
                <a:spcPct val="110000"/>
              </a:lnSpc>
              <a:spcBef>
                <a:spcPts val="800"/>
              </a:spcBef>
              <a:defRPr sz="4300">
                <a:solidFill>
                  <a:srgbClr val="FFFFFF"/>
                </a:solidFill>
                <a:latin typeface="Arial"/>
                <a:ea typeface="Arial"/>
                <a:cs typeface="Arial"/>
                <a:sym typeface="Arial"/>
              </a:defRPr>
            </a:pPr>
            <a:r>
              <a:t>Stockholm - 1tim</a:t>
            </a:r>
          </a:p>
          <a:p>
            <a:pPr algn="l">
              <a:lnSpc>
                <a:spcPct val="110000"/>
              </a:lnSpc>
              <a:defRPr sz="4300">
                <a:solidFill>
                  <a:srgbClr val="FFFFFF"/>
                </a:solidFill>
                <a:latin typeface="Arial"/>
                <a:ea typeface="Arial"/>
                <a:cs typeface="Arial"/>
                <a:sym typeface="Arial"/>
              </a:defRPr>
            </a:pPr>
            <a:r>
              <a:t>Frankfurt - 1tim 45min (från Kalmar)</a:t>
            </a:r>
          </a:p>
          <a:p>
            <a:pPr algn="l">
              <a:lnSpc>
                <a:spcPct val="110000"/>
              </a:lnSpc>
              <a:spcBef>
                <a:spcPts val="1400"/>
              </a:spcBef>
              <a:defRPr b="1" sz="4300">
                <a:solidFill>
                  <a:srgbClr val="FFFFFF"/>
                </a:solidFill>
                <a:latin typeface="Arial"/>
                <a:ea typeface="Arial"/>
                <a:cs typeface="Arial"/>
                <a:sym typeface="Arial"/>
              </a:defRPr>
            </a:pPr>
            <a:r>
              <a:t>Bil/Tåg</a:t>
            </a:r>
          </a:p>
          <a:p>
            <a:pPr algn="l">
              <a:lnSpc>
                <a:spcPct val="110000"/>
              </a:lnSpc>
              <a:defRPr sz="4300">
                <a:solidFill>
                  <a:srgbClr val="FFFFFF"/>
                </a:solidFill>
                <a:latin typeface="Arial"/>
                <a:ea typeface="Arial"/>
                <a:cs typeface="Arial"/>
                <a:sym typeface="Arial"/>
              </a:defRPr>
            </a:pPr>
            <a:r>
              <a:t>Malmö - 2 tim 20 min (bil) 2 tim 50 min (tåg)</a:t>
            </a:r>
          </a:p>
          <a:p>
            <a:pPr algn="l">
              <a:lnSpc>
                <a:spcPct val="110000"/>
              </a:lnSpc>
              <a:defRPr sz="4300">
                <a:solidFill>
                  <a:srgbClr val="FFFFFF"/>
                </a:solidFill>
                <a:latin typeface="Arial"/>
                <a:ea typeface="Arial"/>
                <a:cs typeface="Arial"/>
                <a:sym typeface="Arial"/>
              </a:defRPr>
            </a:pPr>
            <a:r>
              <a:t>Kastrup/Köpenhamn - 2 tim 40 min (bil) 3 tim (tåg)</a:t>
            </a:r>
          </a:p>
          <a:p>
            <a:pPr algn="l">
              <a:lnSpc>
                <a:spcPct val="110000"/>
              </a:lnSpc>
              <a:spcBef>
                <a:spcPts val="1500"/>
              </a:spcBef>
              <a:defRPr b="1" sz="4300">
                <a:solidFill>
                  <a:srgbClr val="FFFFFF"/>
                </a:solidFill>
                <a:latin typeface="Arial"/>
                <a:ea typeface="Arial"/>
                <a:cs typeface="Arial"/>
                <a:sym typeface="Arial"/>
              </a:defRPr>
            </a:pPr>
            <a:r>
              <a:t>Färja</a:t>
            </a:r>
          </a:p>
          <a:p>
            <a:pPr algn="l">
              <a:lnSpc>
                <a:spcPct val="110000"/>
              </a:lnSpc>
              <a:spcBef>
                <a:spcPts val="500"/>
              </a:spcBef>
              <a:defRPr sz="4300">
                <a:solidFill>
                  <a:srgbClr val="FFFFFF"/>
                </a:solidFill>
                <a:latin typeface="Arial"/>
                <a:ea typeface="Arial"/>
                <a:cs typeface="Arial"/>
                <a:sym typeface="Arial"/>
              </a:defRPr>
            </a:pPr>
            <a:r>
              <a:t>Polen - 10 tim</a:t>
            </a:r>
          </a:p>
          <a:p>
            <a:pPr algn="l">
              <a:lnSpc>
                <a:spcPct val="110000"/>
              </a:lnSpc>
              <a:defRPr sz="4300">
                <a:solidFill>
                  <a:srgbClr val="FFFFFF"/>
                </a:solidFill>
                <a:latin typeface="Arial"/>
                <a:ea typeface="Arial"/>
                <a:cs typeface="Arial"/>
                <a:sym typeface="Arial"/>
              </a:defRPr>
            </a:pPr>
            <a:r>
              <a:t>Litauen - 14 tim (från Karlshamn)</a:t>
            </a:r>
          </a:p>
        </p:txBody>
      </p:sp>
      <p:pic>
        <p:nvPicPr>
          <p:cNvPr id="196" name="Karlskrona_3_ram_vit.png" descr="Karlskrona_3_ram_vit.png"/>
          <p:cNvPicPr>
            <a:picLocks noChangeAspect="1"/>
          </p:cNvPicPr>
          <p:nvPr/>
        </p:nvPicPr>
        <p:blipFill>
          <a:blip r:embed="rId3">
            <a:extLst/>
          </a:blip>
          <a:stretch>
            <a:fillRect/>
          </a:stretch>
        </p:blipFill>
        <p:spPr>
          <a:xfrm>
            <a:off x="20966546" y="10488755"/>
            <a:ext cx="1854025" cy="1854972"/>
          </a:xfrm>
          <a:prstGeom prst="rect">
            <a:avLst/>
          </a:prstGeom>
          <a:ln w="12700">
            <a:miter lim="400000"/>
          </a:ln>
        </p:spPr>
      </p:pic>
      <p:sp>
        <p:nvSpPr>
          <p:cNvPr id="197" name="Till Karlskronas tar man sig enkelt med flyg  från Stockholm på under en timme. Från Malmö  och Köpenhamn tar det tre timmar med bil, Göteborg fyra och från Polen tar det tio timmar med någon av Stena Lines färjor."/>
          <p:cNvSpPr txBox="1"/>
          <p:nvPr/>
        </p:nvSpPr>
        <p:spPr>
          <a:xfrm>
            <a:off x="-18984716" y="4549061"/>
            <a:ext cx="13439633" cy="384616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lnSpc>
                <a:spcPct val="110000"/>
              </a:lnSpc>
              <a:defRPr sz="4700">
                <a:solidFill>
                  <a:srgbClr val="FFFFFF"/>
                </a:solidFill>
                <a:latin typeface="Arial"/>
                <a:ea typeface="Arial"/>
                <a:cs typeface="Arial"/>
                <a:sym typeface="Arial"/>
              </a:defRPr>
            </a:pPr>
            <a:r>
              <a:t>Till Karlskronas tar man sig enkelt med flyg </a:t>
            </a:r>
            <a:br/>
            <a:r>
              <a:t>från Stockholm på under en timme. Från Malmö </a:t>
            </a:r>
            <a:br/>
            <a:r>
              <a:t>och Köpenhamn tar det tre timmar med bil, Göteborg fyra och från Polen tar det tio timmar med någon av Stena Lines färjor.</a:t>
            </a:r>
          </a:p>
        </p:txBody>
      </p:sp>
      <p:grpSp>
        <p:nvGrpSpPr>
          <p:cNvPr id="223" name="Gruppera"/>
          <p:cNvGrpSpPr/>
          <p:nvPr/>
        </p:nvGrpSpPr>
        <p:grpSpPr>
          <a:xfrm>
            <a:off x="13095196" y="-11459928"/>
            <a:ext cx="11194558" cy="23603274"/>
            <a:chOff x="0" y="0"/>
            <a:chExt cx="11194557" cy="23603272"/>
          </a:xfrm>
        </p:grpSpPr>
        <p:pic>
          <p:nvPicPr>
            <p:cNvPr id="198" name="Bild" descr="Bild"/>
            <p:cNvPicPr>
              <a:picLocks noChangeAspect="1"/>
            </p:cNvPicPr>
            <p:nvPr/>
          </p:nvPicPr>
          <p:blipFill>
            <a:blip r:embed="rId4">
              <a:extLst/>
            </a:blip>
            <a:stretch>
              <a:fillRect/>
            </a:stretch>
          </p:blipFill>
          <p:spPr>
            <a:xfrm>
              <a:off x="1688984" y="0"/>
              <a:ext cx="9505573" cy="21429693"/>
            </a:xfrm>
            <a:prstGeom prst="rect">
              <a:avLst/>
            </a:prstGeom>
            <a:ln w="12700" cap="flat">
              <a:noFill/>
              <a:miter lim="400000"/>
            </a:ln>
            <a:effectLst/>
          </p:spPr>
        </p:pic>
        <p:sp>
          <p:nvSpPr>
            <p:cNvPr id="199" name="Cirkel"/>
            <p:cNvSpPr/>
            <p:nvPr/>
          </p:nvSpPr>
          <p:spPr>
            <a:xfrm>
              <a:off x="4704258" y="19540769"/>
              <a:ext cx="1215953" cy="1215953"/>
            </a:xfrm>
            <a:prstGeom prst="ellipse">
              <a:avLst/>
            </a:prstGeom>
            <a:noFill/>
            <a:ln w="38100" cap="flat">
              <a:solidFill>
                <a:srgbClr val="FFFFFF">
                  <a:alpha val="33183"/>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0" name="Cirkel"/>
            <p:cNvSpPr/>
            <p:nvPr/>
          </p:nvSpPr>
          <p:spPr>
            <a:xfrm>
              <a:off x="5046625" y="19883137"/>
              <a:ext cx="531219" cy="531219"/>
            </a:xfrm>
            <a:prstGeom prst="ellipse">
              <a:avLst/>
            </a:prstGeom>
            <a:noFill/>
            <a:ln w="38100" cap="flat">
              <a:solidFill>
                <a:srgbClr val="FFFFFF"/>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1" name="Cirkel"/>
            <p:cNvSpPr/>
            <p:nvPr/>
          </p:nvSpPr>
          <p:spPr>
            <a:xfrm>
              <a:off x="4201089" y="19037601"/>
              <a:ext cx="2222291" cy="2222291"/>
            </a:xfrm>
            <a:prstGeom prst="ellipse">
              <a:avLst/>
            </a:prstGeom>
            <a:noFill/>
            <a:ln w="38100" cap="flat">
              <a:solidFill>
                <a:srgbClr val="FFFFFF">
                  <a:alpha val="42556"/>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2" name="Cirkel"/>
            <p:cNvSpPr/>
            <p:nvPr/>
          </p:nvSpPr>
          <p:spPr>
            <a:xfrm>
              <a:off x="3488126" y="18324637"/>
              <a:ext cx="3648219" cy="3648219"/>
            </a:xfrm>
            <a:prstGeom prst="ellipse">
              <a:avLst/>
            </a:prstGeom>
            <a:noFill/>
            <a:ln w="38100" cap="flat">
              <a:solidFill>
                <a:srgbClr val="FFFFFF">
                  <a:alpha val="4121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3" name="Cirkel"/>
            <p:cNvSpPr/>
            <p:nvPr/>
          </p:nvSpPr>
          <p:spPr>
            <a:xfrm>
              <a:off x="5248655" y="20085165"/>
              <a:ext cx="127161" cy="127161"/>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4" name="Cirkel"/>
            <p:cNvSpPr/>
            <p:nvPr/>
          </p:nvSpPr>
          <p:spPr>
            <a:xfrm>
              <a:off x="2744691" y="17581200"/>
              <a:ext cx="5135091" cy="5135089"/>
            </a:xfrm>
            <a:prstGeom prst="ellipse">
              <a:avLst/>
            </a:prstGeom>
            <a:noFill/>
            <a:ln w="38100" cap="flat">
              <a:solidFill>
                <a:srgbClr val="FFFFFF">
                  <a:alpha val="3609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5" name="Cirkel"/>
            <p:cNvSpPr/>
            <p:nvPr/>
          </p:nvSpPr>
          <p:spPr>
            <a:xfrm>
              <a:off x="1857705" y="16694217"/>
              <a:ext cx="6909060" cy="6909056"/>
            </a:xfrm>
            <a:prstGeom prst="ellipse">
              <a:avLst/>
            </a:prstGeom>
            <a:noFill/>
            <a:ln w="38100" cap="flat">
              <a:solidFill>
                <a:srgbClr val="FFFFFF">
                  <a:alpha val="22436"/>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6" name="Cirkel"/>
            <p:cNvSpPr/>
            <p:nvPr/>
          </p:nvSpPr>
          <p:spPr>
            <a:xfrm>
              <a:off x="2823162" y="21007148"/>
              <a:ext cx="127161" cy="127161"/>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7" name="Cirkel"/>
            <p:cNvSpPr/>
            <p:nvPr/>
          </p:nvSpPr>
          <p:spPr>
            <a:xfrm>
              <a:off x="7355187" y="15183830"/>
              <a:ext cx="127161" cy="127161"/>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8" name="Cirkel"/>
            <p:cNvSpPr/>
            <p:nvPr/>
          </p:nvSpPr>
          <p:spPr>
            <a:xfrm>
              <a:off x="6810793" y="14639434"/>
              <a:ext cx="1215951" cy="1215953"/>
            </a:xfrm>
            <a:prstGeom prst="ellipse">
              <a:avLst/>
            </a:prstGeom>
            <a:noFill/>
            <a:ln w="38100" cap="flat">
              <a:solidFill>
                <a:srgbClr val="FFFFFF">
                  <a:alpha val="56852"/>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9" name="Cirkel"/>
            <p:cNvSpPr/>
            <p:nvPr/>
          </p:nvSpPr>
          <p:spPr>
            <a:xfrm>
              <a:off x="7153158" y="14981802"/>
              <a:ext cx="531219" cy="531219"/>
            </a:xfrm>
            <a:prstGeom prst="ellipse">
              <a:avLst/>
            </a:prstGeom>
            <a:noFill/>
            <a:ln w="38100" cap="flat">
              <a:solidFill>
                <a:srgbClr val="FFFFFF">
                  <a:alpha val="75837"/>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0" name="Cirkel"/>
            <p:cNvSpPr/>
            <p:nvPr/>
          </p:nvSpPr>
          <p:spPr>
            <a:xfrm>
              <a:off x="6307622" y="14136266"/>
              <a:ext cx="2222291" cy="2222291"/>
            </a:xfrm>
            <a:prstGeom prst="ellipse">
              <a:avLst/>
            </a:prstGeom>
            <a:noFill/>
            <a:ln w="38100" cap="flat">
              <a:solidFill>
                <a:srgbClr val="FFFFFF">
                  <a:alpha val="3811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1" name="Cirkel"/>
            <p:cNvSpPr/>
            <p:nvPr/>
          </p:nvSpPr>
          <p:spPr>
            <a:xfrm>
              <a:off x="2278768" y="20462750"/>
              <a:ext cx="1215953" cy="1215953"/>
            </a:xfrm>
            <a:prstGeom prst="ellipse">
              <a:avLst/>
            </a:prstGeom>
            <a:noFill/>
            <a:ln w="38100" cap="flat">
              <a:solidFill>
                <a:srgbClr val="FFFFFF">
                  <a:alpha val="4572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2" name="Cirkel"/>
            <p:cNvSpPr/>
            <p:nvPr/>
          </p:nvSpPr>
          <p:spPr>
            <a:xfrm>
              <a:off x="2621134" y="20805120"/>
              <a:ext cx="531219" cy="531221"/>
            </a:xfrm>
            <a:prstGeom prst="ellipse">
              <a:avLst/>
            </a:prstGeom>
            <a:noFill/>
            <a:ln w="38100" cap="flat">
              <a:solidFill>
                <a:srgbClr val="FFFFFF">
                  <a:alpha val="4572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3" name="Cirkel"/>
            <p:cNvSpPr/>
            <p:nvPr/>
          </p:nvSpPr>
          <p:spPr>
            <a:xfrm>
              <a:off x="1775598" y="19959582"/>
              <a:ext cx="2222291" cy="2222291"/>
            </a:xfrm>
            <a:prstGeom prst="ellipse">
              <a:avLst/>
            </a:prstGeom>
            <a:noFill/>
            <a:ln w="38100" cap="flat">
              <a:solidFill>
                <a:srgbClr val="FFFFFF">
                  <a:alpha val="29951"/>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4" name="Cirkel"/>
            <p:cNvSpPr/>
            <p:nvPr/>
          </p:nvSpPr>
          <p:spPr>
            <a:xfrm>
              <a:off x="2159121" y="17417872"/>
              <a:ext cx="127163" cy="127161"/>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5" name="Cirkel"/>
            <p:cNvSpPr/>
            <p:nvPr/>
          </p:nvSpPr>
          <p:spPr>
            <a:xfrm>
              <a:off x="1614727" y="16873474"/>
              <a:ext cx="1215953" cy="1215953"/>
            </a:xfrm>
            <a:prstGeom prst="ellipse">
              <a:avLst/>
            </a:prstGeom>
            <a:noFill/>
            <a:ln w="38100" cap="flat">
              <a:solidFill>
                <a:srgbClr val="FFFFFF">
                  <a:alpha val="56852"/>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6" name="Cirkel"/>
            <p:cNvSpPr/>
            <p:nvPr/>
          </p:nvSpPr>
          <p:spPr>
            <a:xfrm>
              <a:off x="1957093" y="17215844"/>
              <a:ext cx="531221" cy="531219"/>
            </a:xfrm>
            <a:prstGeom prst="ellipse">
              <a:avLst/>
            </a:prstGeom>
            <a:noFill/>
            <a:ln w="38100" cap="flat">
              <a:solidFill>
                <a:srgbClr val="FFFFFF">
                  <a:alpha val="75837"/>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7" name="Cirkel"/>
            <p:cNvSpPr/>
            <p:nvPr/>
          </p:nvSpPr>
          <p:spPr>
            <a:xfrm>
              <a:off x="1111556" y="16370307"/>
              <a:ext cx="2222291" cy="2222291"/>
            </a:xfrm>
            <a:prstGeom prst="ellipse">
              <a:avLst/>
            </a:prstGeom>
            <a:noFill/>
            <a:ln w="38100" cap="flat">
              <a:solidFill>
                <a:srgbClr val="FFFFFF">
                  <a:alpha val="3811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8" name="Karlskrona"/>
            <p:cNvSpPr txBox="1"/>
            <p:nvPr/>
          </p:nvSpPr>
          <p:spPr>
            <a:xfrm>
              <a:off x="5222810" y="21156853"/>
              <a:ext cx="1631883" cy="459514"/>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pPr/>
              <a:r>
                <a:t>Karlskrona</a:t>
              </a:r>
            </a:p>
          </p:txBody>
        </p:sp>
        <p:sp>
          <p:nvSpPr>
            <p:cNvPr id="219" name="Stockholm"/>
            <p:cNvSpPr txBox="1"/>
            <p:nvPr/>
          </p:nvSpPr>
          <p:spPr>
            <a:xfrm>
              <a:off x="8015163" y="16137879"/>
              <a:ext cx="1596536" cy="459514"/>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pPr/>
              <a:r>
                <a:t>Stockholm</a:t>
              </a:r>
            </a:p>
          </p:txBody>
        </p:sp>
        <p:sp>
          <p:nvSpPr>
            <p:cNvPr id="220" name="Göteborg"/>
            <p:cNvSpPr txBox="1"/>
            <p:nvPr/>
          </p:nvSpPr>
          <p:spPr>
            <a:xfrm>
              <a:off x="146106" y="18085763"/>
              <a:ext cx="1438096" cy="459514"/>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pPr/>
              <a:r>
                <a:t>Göteborg</a:t>
              </a:r>
            </a:p>
          </p:txBody>
        </p:sp>
        <p:sp>
          <p:nvSpPr>
            <p:cNvPr id="221" name="Öresundsregionen"/>
            <p:cNvSpPr txBox="1"/>
            <p:nvPr/>
          </p:nvSpPr>
          <p:spPr>
            <a:xfrm>
              <a:off x="-1" y="22244895"/>
              <a:ext cx="2726544" cy="459514"/>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pPr/>
              <a:r>
                <a:t>Öresundsregionen</a:t>
              </a:r>
            </a:p>
          </p:txBody>
        </p:sp>
        <p:sp>
          <p:nvSpPr>
            <p:cNvPr id="222" name="Cirkel"/>
            <p:cNvSpPr/>
            <p:nvPr/>
          </p:nvSpPr>
          <p:spPr>
            <a:xfrm>
              <a:off x="969443" y="19153430"/>
              <a:ext cx="3834593" cy="3834597"/>
            </a:xfrm>
            <a:prstGeom prst="ellipse">
              <a:avLst/>
            </a:prstGeom>
            <a:noFill/>
            <a:ln w="38100" cap="flat">
              <a:solidFill>
                <a:srgbClr val="FFFFFF">
                  <a:alpha val="29951"/>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5" name="Presentation Platsvarumärket (Industrigruppen).004.jpeg" descr="Presentation Platsvarumärket (Industrigruppen).004.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26" name="Linje"/>
          <p:cNvSpPr/>
          <p:nvPr/>
        </p:nvSpPr>
        <p:spPr>
          <a:xfrm>
            <a:off x="-469857" y="1394684"/>
            <a:ext cx="25602413" cy="25742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473" y="2186"/>
                </a:lnTo>
                <a:lnTo>
                  <a:pt x="871" y="6182"/>
                </a:lnTo>
                <a:lnTo>
                  <a:pt x="1720" y="7586"/>
                </a:lnTo>
                <a:lnTo>
                  <a:pt x="2208" y="9224"/>
                </a:lnTo>
                <a:lnTo>
                  <a:pt x="2934" y="10391"/>
                </a:lnTo>
                <a:lnTo>
                  <a:pt x="4124" y="10937"/>
                </a:lnTo>
                <a:lnTo>
                  <a:pt x="5357" y="13221"/>
                </a:lnTo>
                <a:lnTo>
                  <a:pt x="6719" y="11527"/>
                </a:lnTo>
                <a:lnTo>
                  <a:pt x="7139" y="11316"/>
                </a:lnTo>
                <a:lnTo>
                  <a:pt x="7805" y="8702"/>
                </a:lnTo>
                <a:lnTo>
                  <a:pt x="8197" y="7830"/>
                </a:lnTo>
                <a:lnTo>
                  <a:pt x="8686" y="4851"/>
                </a:lnTo>
                <a:lnTo>
                  <a:pt x="10205" y="3256"/>
                </a:lnTo>
                <a:lnTo>
                  <a:pt x="10978" y="684"/>
                </a:lnTo>
                <a:lnTo>
                  <a:pt x="11639" y="2327"/>
                </a:lnTo>
                <a:lnTo>
                  <a:pt x="12343" y="5492"/>
                </a:lnTo>
                <a:lnTo>
                  <a:pt x="13086" y="5603"/>
                </a:lnTo>
                <a:lnTo>
                  <a:pt x="14164" y="8862"/>
                </a:lnTo>
                <a:lnTo>
                  <a:pt x="14730" y="12189"/>
                </a:lnTo>
                <a:lnTo>
                  <a:pt x="15271" y="13060"/>
                </a:lnTo>
                <a:lnTo>
                  <a:pt x="15550" y="18385"/>
                </a:lnTo>
                <a:lnTo>
                  <a:pt x="15884" y="17391"/>
                </a:lnTo>
                <a:lnTo>
                  <a:pt x="16156" y="20678"/>
                </a:lnTo>
                <a:lnTo>
                  <a:pt x="16815" y="21600"/>
                </a:lnTo>
                <a:lnTo>
                  <a:pt x="17854" y="20687"/>
                </a:lnTo>
                <a:lnTo>
                  <a:pt x="18534" y="21550"/>
                </a:lnTo>
                <a:lnTo>
                  <a:pt x="19800" y="19092"/>
                </a:lnTo>
                <a:lnTo>
                  <a:pt x="20757" y="15230"/>
                </a:lnTo>
                <a:lnTo>
                  <a:pt x="21600" y="12281"/>
                </a:lnTo>
              </a:path>
            </a:pathLst>
          </a:custGeom>
          <a:ln w="101600">
            <a:solidFill>
              <a:srgbClr val="000000"/>
            </a:solidFill>
            <a:miter lim="400000"/>
          </a:ln>
        </p:spPr>
        <p:txBody>
          <a:bodyPr lIns="50800" tIns="50800" rIns="50800" bIns="50800" anchor="ctr"/>
          <a:lstStyle/>
          <a:p>
            <a:pPr>
              <a:defRPr>
                <a:latin typeface="+mj-lt"/>
                <a:ea typeface="+mj-ea"/>
                <a:cs typeface="+mj-cs"/>
                <a:sym typeface="Helvetica Neue"/>
              </a:defRPr>
            </a:pPr>
          </a:p>
        </p:txBody>
      </p:sp>
      <p:grpSp>
        <p:nvGrpSpPr>
          <p:cNvPr id="232" name="Gruppera"/>
          <p:cNvGrpSpPr/>
          <p:nvPr/>
        </p:nvGrpSpPr>
        <p:grpSpPr>
          <a:xfrm>
            <a:off x="3453420" y="-2912824"/>
            <a:ext cx="17823521" cy="17823521"/>
            <a:chOff x="-2" y="-2"/>
            <a:chExt cx="17823519" cy="17823519"/>
          </a:xfrm>
        </p:grpSpPr>
        <p:sp>
          <p:nvSpPr>
            <p:cNvPr id="227" name="Cirkel"/>
            <p:cNvSpPr/>
            <p:nvPr/>
          </p:nvSpPr>
          <p:spPr>
            <a:xfrm>
              <a:off x="8102496" y="8075236"/>
              <a:ext cx="1618525" cy="1618525"/>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8" name="Cirkel"/>
            <p:cNvSpPr/>
            <p:nvPr/>
          </p:nvSpPr>
          <p:spPr>
            <a:xfrm>
              <a:off x="6750706" y="6750705"/>
              <a:ext cx="4322103" cy="4322103"/>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9" name="Cirkel"/>
            <p:cNvSpPr/>
            <p:nvPr/>
          </p:nvSpPr>
          <p:spPr>
            <a:xfrm>
              <a:off x="2863430" y="2863430"/>
              <a:ext cx="12096654" cy="12096654"/>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0" name="Cirkel"/>
            <p:cNvSpPr/>
            <p:nvPr/>
          </p:nvSpPr>
          <p:spPr>
            <a:xfrm>
              <a:off x="-3" y="-3"/>
              <a:ext cx="17823521" cy="17823521"/>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1" name="Cirkel"/>
            <p:cNvSpPr/>
            <p:nvPr/>
          </p:nvSpPr>
          <p:spPr>
            <a:xfrm>
              <a:off x="4628166" y="4628163"/>
              <a:ext cx="8567187" cy="8567187"/>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39" name="Gruppera"/>
          <p:cNvGrpSpPr/>
          <p:nvPr/>
        </p:nvGrpSpPr>
        <p:grpSpPr>
          <a:xfrm>
            <a:off x="1893901" y="1516325"/>
            <a:ext cx="20927104" cy="2610129"/>
            <a:chOff x="0" y="-1"/>
            <a:chExt cx="20927101" cy="2610127"/>
          </a:xfrm>
        </p:grpSpPr>
        <p:sp>
          <p:nvSpPr>
            <p:cNvPr id="233" name="Rektangel"/>
            <p:cNvSpPr/>
            <p:nvPr/>
          </p:nvSpPr>
          <p:spPr>
            <a:xfrm>
              <a:off x="8605917" y="-2"/>
              <a:ext cx="1449789" cy="749801"/>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4" name="E22"/>
            <p:cNvSpPr txBox="1"/>
            <p:nvPr/>
          </p:nvSpPr>
          <p:spPr>
            <a:xfrm>
              <a:off x="8957495" y="139415"/>
              <a:ext cx="1643005" cy="4963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E22</a:t>
              </a:r>
            </a:p>
          </p:txBody>
        </p:sp>
        <p:sp>
          <p:nvSpPr>
            <p:cNvPr id="235" name="Rektangel"/>
            <p:cNvSpPr/>
            <p:nvPr/>
          </p:nvSpPr>
          <p:spPr>
            <a:xfrm>
              <a:off x="-1" y="451647"/>
              <a:ext cx="1748697" cy="749801"/>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p>
          </p:txBody>
        </p:sp>
        <p:sp>
          <p:nvSpPr>
            <p:cNvPr id="236" name="Malmö"/>
            <p:cNvSpPr txBox="1"/>
            <p:nvPr/>
          </p:nvSpPr>
          <p:spPr>
            <a:xfrm>
              <a:off x="224577" y="578362"/>
              <a:ext cx="1643005" cy="4963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Malmö</a:t>
              </a:r>
            </a:p>
          </p:txBody>
        </p:sp>
        <p:sp>
          <p:nvSpPr>
            <p:cNvPr id="237" name="Rektangel"/>
            <p:cNvSpPr/>
            <p:nvPr/>
          </p:nvSpPr>
          <p:spPr>
            <a:xfrm>
              <a:off x="19072217" y="1860326"/>
              <a:ext cx="1748698" cy="749801"/>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p>
          </p:txBody>
        </p:sp>
        <p:sp>
          <p:nvSpPr>
            <p:cNvPr id="238" name="Kalmar"/>
            <p:cNvSpPr txBox="1"/>
            <p:nvPr/>
          </p:nvSpPr>
          <p:spPr>
            <a:xfrm>
              <a:off x="19284096" y="1999741"/>
              <a:ext cx="1643005" cy="4963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Kalmar</a:t>
              </a:r>
            </a:p>
          </p:txBody>
        </p:sp>
      </p:grpSp>
      <p:sp>
        <p:nvSpPr>
          <p:cNvPr id="240" name="Aspö"/>
          <p:cNvSpPr txBox="1"/>
          <p:nvPr/>
        </p:nvSpPr>
        <p:spPr>
          <a:xfrm>
            <a:off x="9695436" y="9962615"/>
            <a:ext cx="924819" cy="496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pPr/>
            <a:r>
              <a:t>Aspö</a:t>
            </a:r>
          </a:p>
        </p:txBody>
      </p:sp>
      <p:sp>
        <p:nvSpPr>
          <p:cNvPr id="241" name="Hasslö"/>
          <p:cNvSpPr txBox="1"/>
          <p:nvPr/>
        </p:nvSpPr>
        <p:spPr>
          <a:xfrm>
            <a:off x="6247481" y="9835615"/>
            <a:ext cx="1201242" cy="496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pPr/>
            <a:r>
              <a:t>Hasslö</a:t>
            </a:r>
          </a:p>
        </p:txBody>
      </p:sp>
      <p:sp>
        <p:nvSpPr>
          <p:cNvPr id="242" name="Sturkö"/>
          <p:cNvSpPr txBox="1"/>
          <p:nvPr/>
        </p:nvSpPr>
        <p:spPr>
          <a:xfrm>
            <a:off x="15469713" y="10250157"/>
            <a:ext cx="1142033" cy="496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pPr/>
            <a:r>
              <a:t>Sturkö</a:t>
            </a:r>
          </a:p>
        </p:txBody>
      </p:sp>
      <p:sp>
        <p:nvSpPr>
          <p:cNvPr id="243" name="Tjurkö"/>
          <p:cNvSpPr txBox="1"/>
          <p:nvPr/>
        </p:nvSpPr>
        <p:spPr>
          <a:xfrm>
            <a:off x="13168982" y="9848315"/>
            <a:ext cx="1102271" cy="496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pPr/>
            <a:r>
              <a:t>Tjurkö</a:t>
            </a:r>
          </a:p>
        </p:txBody>
      </p:sp>
      <p:sp>
        <p:nvSpPr>
          <p:cNvPr id="244" name="Senoren"/>
          <p:cNvSpPr txBox="1"/>
          <p:nvPr/>
        </p:nvSpPr>
        <p:spPr>
          <a:xfrm>
            <a:off x="19252282" y="8438615"/>
            <a:ext cx="1458740" cy="496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pPr/>
            <a:r>
              <a:t>Senoren</a:t>
            </a:r>
          </a:p>
        </p:txBody>
      </p:sp>
      <p:sp>
        <p:nvSpPr>
          <p:cNvPr id="245" name="Hästö"/>
          <p:cNvSpPr txBox="1"/>
          <p:nvPr/>
        </p:nvSpPr>
        <p:spPr>
          <a:xfrm>
            <a:off x="13027212" y="3765015"/>
            <a:ext cx="1043237" cy="496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pPr/>
            <a:r>
              <a:t>Hästö</a:t>
            </a:r>
          </a:p>
        </p:txBody>
      </p:sp>
      <p:sp>
        <p:nvSpPr>
          <p:cNvPr id="246" name="Lyckeby"/>
          <p:cNvSpPr txBox="1"/>
          <p:nvPr/>
        </p:nvSpPr>
        <p:spPr>
          <a:xfrm>
            <a:off x="15567880" y="1453613"/>
            <a:ext cx="1405608" cy="49636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pPr/>
            <a:r>
              <a:t>Lyckeby</a:t>
            </a:r>
          </a:p>
        </p:txBody>
      </p:sp>
      <p:sp>
        <p:nvSpPr>
          <p:cNvPr id="247" name="Nättraby"/>
          <p:cNvSpPr txBox="1"/>
          <p:nvPr/>
        </p:nvSpPr>
        <p:spPr>
          <a:xfrm>
            <a:off x="9548079" y="2359948"/>
            <a:ext cx="1458219" cy="49636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pPr/>
            <a:r>
              <a:t>Nättraby</a:t>
            </a:r>
          </a:p>
        </p:txBody>
      </p:sp>
      <p:sp>
        <p:nvSpPr>
          <p:cNvPr id="248" name="Almö"/>
          <p:cNvSpPr txBox="1"/>
          <p:nvPr/>
        </p:nvSpPr>
        <p:spPr>
          <a:xfrm>
            <a:off x="5230078" y="6248112"/>
            <a:ext cx="924471" cy="49636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pPr/>
            <a:r>
              <a:t>Almö</a:t>
            </a:r>
          </a:p>
        </p:txBody>
      </p:sp>
      <p:pic>
        <p:nvPicPr>
          <p:cNvPr id="249" name="Karlskrona_3_ram_svart.png" descr="Karlskrona_3_ram_svart.png"/>
          <p:cNvPicPr>
            <a:picLocks noChangeAspect="1"/>
          </p:cNvPicPr>
          <p:nvPr/>
        </p:nvPicPr>
        <p:blipFill>
          <a:blip r:embed="rId3">
            <a:extLst/>
          </a:blip>
          <a:stretch>
            <a:fillRect/>
          </a:stretch>
        </p:blipFill>
        <p:spPr>
          <a:xfrm>
            <a:off x="20965145" y="10488159"/>
            <a:ext cx="1856827" cy="1857776"/>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226"/>
                                        </p:tgtEl>
                                        <p:attrNameLst>
                                          <p:attrName>style.visibility</p:attrName>
                                        </p:attrNameLst>
                                      </p:cBhvr>
                                      <p:to>
                                        <p:strVal val="visible"/>
                                      </p:to>
                                    </p:set>
                                    <p:animEffect filter="wipe(left)" transition="in">
                                      <p:cBhvr>
                                        <p:cTn id="7" dur="1000"/>
                                        <p:tgtEl>
                                          <p:spTgt spid="226"/>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239"/>
                                        </p:tgtEl>
                                        <p:attrNameLst>
                                          <p:attrName>style.visibility</p:attrName>
                                        </p:attrNameLst>
                                      </p:cBhvr>
                                      <p:to>
                                        <p:strVal val="visible"/>
                                      </p:to>
                                    </p:set>
                                    <p:animEffect filter="fade" transition="in">
                                      <p:cBhvr>
                                        <p:cTn id="11" dur="1000"/>
                                        <p:tgtEl>
                                          <p:spTgt spid="239"/>
                                        </p:tgtEl>
                                      </p:cBhvr>
                                    </p:animEffect>
                                  </p:childTnLst>
                                </p:cTn>
                              </p:par>
                            </p:childTnLst>
                          </p:cTn>
                        </p:par>
                        <p:par>
                          <p:cTn id="12" fill="hold">
                            <p:stCondLst>
                              <p:cond delay="2000"/>
                            </p:stCondLst>
                            <p:childTnLst>
                              <p:par>
                                <p:cTn id="13" presetClass="entr" nodeType="afterEffect" presetSubtype="32" presetID="4" grpId="3" fill="hold">
                                  <p:stCondLst>
                                    <p:cond delay="0"/>
                                  </p:stCondLst>
                                  <p:iterate type="el" backwards="0">
                                    <p:tmAbs val="0"/>
                                  </p:iterate>
                                  <p:childTnLst>
                                    <p:set>
                                      <p:cBhvr>
                                        <p:cTn id="14" fill="hold"/>
                                        <p:tgtEl>
                                          <p:spTgt spid="232"/>
                                        </p:tgtEl>
                                        <p:attrNameLst>
                                          <p:attrName>style.visibility</p:attrName>
                                        </p:attrNameLst>
                                      </p:cBhvr>
                                      <p:to>
                                        <p:strVal val="visible"/>
                                      </p:to>
                                    </p:set>
                                    <p:animEffect filter="box(out)" transition="in">
                                      <p:cBhvr>
                                        <p:cTn id="15" dur="1000"/>
                                        <p:tgtEl>
                                          <p:spTgt spid="2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6" grpId="1"/>
      <p:bldP build="whole" bldLvl="1" animBg="1" rev="0" advAuto="0" spid="239" grpId="2"/>
      <p:bldP build="whole" bldLvl="1" animBg="1" rev="0" advAuto="0" spid="232" grpId="3"/>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1" name="Presentation Platsvarumärket (Industrigruppen).005.jpeg" descr="Presentation Platsvarumärket (Industrigruppen).005.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grpSp>
        <p:nvGrpSpPr>
          <p:cNvPr id="257" name="Gruppera"/>
          <p:cNvGrpSpPr/>
          <p:nvPr/>
        </p:nvGrpSpPr>
        <p:grpSpPr>
          <a:xfrm>
            <a:off x="-616782" y="1535663"/>
            <a:ext cx="18366517" cy="18366517"/>
            <a:chOff x="-1" y="-1"/>
            <a:chExt cx="18366516" cy="18366516"/>
          </a:xfrm>
        </p:grpSpPr>
        <p:sp>
          <p:nvSpPr>
            <p:cNvPr id="252" name="Cirkel"/>
            <p:cNvSpPr/>
            <p:nvPr/>
          </p:nvSpPr>
          <p:spPr>
            <a:xfrm>
              <a:off x="8349340" y="8321249"/>
              <a:ext cx="1667835" cy="1667835"/>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53" name="Cirkel"/>
            <p:cNvSpPr/>
            <p:nvPr/>
          </p:nvSpPr>
          <p:spPr>
            <a:xfrm>
              <a:off x="6956368" y="6956366"/>
              <a:ext cx="4453777" cy="4453777"/>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54" name="Cirkel"/>
            <p:cNvSpPr/>
            <p:nvPr/>
          </p:nvSpPr>
          <p:spPr>
            <a:xfrm>
              <a:off x="2950666" y="2950666"/>
              <a:ext cx="12465182" cy="12465182"/>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55" name="Cirkel"/>
            <p:cNvSpPr/>
            <p:nvPr/>
          </p:nvSpPr>
          <p:spPr>
            <a:xfrm>
              <a:off x="-2" y="-2"/>
              <a:ext cx="18366517" cy="18366517"/>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56" name="Cirkel"/>
            <p:cNvSpPr/>
            <p:nvPr/>
          </p:nvSpPr>
          <p:spPr>
            <a:xfrm>
              <a:off x="4769164" y="4769161"/>
              <a:ext cx="8828187" cy="8828187"/>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
        <p:nvSpPr>
          <p:cNvPr id="258" name="Linje"/>
          <p:cNvSpPr/>
          <p:nvPr/>
        </p:nvSpPr>
        <p:spPr>
          <a:xfrm>
            <a:off x="-231951" y="891825"/>
            <a:ext cx="25449534" cy="57444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9116"/>
                </a:moveTo>
                <a:lnTo>
                  <a:pt x="1595" y="7310"/>
                </a:lnTo>
                <a:lnTo>
                  <a:pt x="2638" y="4123"/>
                </a:lnTo>
                <a:lnTo>
                  <a:pt x="4290" y="2519"/>
                </a:lnTo>
                <a:lnTo>
                  <a:pt x="5826" y="2595"/>
                </a:lnTo>
                <a:lnTo>
                  <a:pt x="7189" y="0"/>
                </a:lnTo>
                <a:lnTo>
                  <a:pt x="7903" y="36"/>
                </a:lnTo>
                <a:lnTo>
                  <a:pt x="9065" y="1591"/>
                </a:lnTo>
                <a:lnTo>
                  <a:pt x="10176" y="3209"/>
                </a:lnTo>
                <a:lnTo>
                  <a:pt x="12142" y="4990"/>
                </a:lnTo>
                <a:lnTo>
                  <a:pt x="13009" y="6302"/>
                </a:lnTo>
                <a:lnTo>
                  <a:pt x="14107" y="7634"/>
                </a:lnTo>
                <a:lnTo>
                  <a:pt x="14966" y="8064"/>
                </a:lnTo>
                <a:lnTo>
                  <a:pt x="15984" y="10823"/>
                </a:lnTo>
                <a:lnTo>
                  <a:pt x="16272" y="11312"/>
                </a:lnTo>
                <a:lnTo>
                  <a:pt x="16714" y="11312"/>
                </a:lnTo>
                <a:lnTo>
                  <a:pt x="17235" y="12072"/>
                </a:lnTo>
                <a:lnTo>
                  <a:pt x="17883" y="16759"/>
                </a:lnTo>
                <a:lnTo>
                  <a:pt x="18674" y="16646"/>
                </a:lnTo>
                <a:lnTo>
                  <a:pt x="19107" y="18186"/>
                </a:lnTo>
                <a:lnTo>
                  <a:pt x="19606" y="19647"/>
                </a:lnTo>
                <a:lnTo>
                  <a:pt x="19962" y="21260"/>
                </a:lnTo>
                <a:lnTo>
                  <a:pt x="20845" y="21600"/>
                </a:lnTo>
                <a:lnTo>
                  <a:pt x="21600" y="21231"/>
                </a:lnTo>
              </a:path>
            </a:pathLst>
          </a:custGeom>
          <a:ln w="139700">
            <a:solidFill>
              <a:srgbClr val="000000"/>
            </a:solidFill>
            <a:miter lim="400000"/>
          </a:ln>
        </p:spPr>
        <p:txBody>
          <a:bodyPr lIns="50800" tIns="50800" rIns="50800" bIns="50800" anchor="ctr"/>
          <a:lstStyle/>
          <a:p>
            <a:pPr>
              <a:defRPr>
                <a:latin typeface="+mj-lt"/>
                <a:ea typeface="+mj-ea"/>
                <a:cs typeface="+mj-cs"/>
                <a:sym typeface="Helvetica Neue"/>
              </a:defRPr>
            </a:pPr>
          </a:p>
        </p:txBody>
      </p:sp>
      <p:grpSp>
        <p:nvGrpSpPr>
          <p:cNvPr id="266" name="Gruppera"/>
          <p:cNvGrpSpPr/>
          <p:nvPr/>
        </p:nvGrpSpPr>
        <p:grpSpPr>
          <a:xfrm>
            <a:off x="8685651" y="-452535"/>
            <a:ext cx="9843124" cy="10717205"/>
            <a:chOff x="0" y="0"/>
            <a:chExt cx="9843123" cy="10717203"/>
          </a:xfrm>
        </p:grpSpPr>
        <p:sp>
          <p:nvSpPr>
            <p:cNvPr id="259" name="Linje"/>
            <p:cNvSpPr/>
            <p:nvPr/>
          </p:nvSpPr>
          <p:spPr>
            <a:xfrm>
              <a:off x="-1" y="-2"/>
              <a:ext cx="5848733" cy="102726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8412" y="0"/>
                  </a:moveTo>
                  <a:lnTo>
                    <a:pt x="20345" y="1890"/>
                  </a:lnTo>
                  <a:lnTo>
                    <a:pt x="21600" y="4024"/>
                  </a:lnTo>
                  <a:lnTo>
                    <a:pt x="21071" y="5976"/>
                  </a:lnTo>
                  <a:lnTo>
                    <a:pt x="18788" y="8642"/>
                  </a:lnTo>
                  <a:lnTo>
                    <a:pt x="12947" y="12027"/>
                  </a:lnTo>
                  <a:lnTo>
                    <a:pt x="11226" y="13569"/>
                  </a:lnTo>
                  <a:lnTo>
                    <a:pt x="9507" y="14406"/>
                  </a:lnTo>
                  <a:lnTo>
                    <a:pt x="7882" y="16797"/>
                  </a:lnTo>
                  <a:lnTo>
                    <a:pt x="6884" y="16931"/>
                  </a:lnTo>
                  <a:lnTo>
                    <a:pt x="3544" y="18640"/>
                  </a:lnTo>
                  <a:lnTo>
                    <a:pt x="1091" y="19538"/>
                  </a:lnTo>
                  <a:lnTo>
                    <a:pt x="170" y="20367"/>
                  </a:lnTo>
                  <a:lnTo>
                    <a:pt x="0" y="21600"/>
                  </a:lnTo>
                </a:path>
              </a:pathLst>
            </a:custGeom>
            <a:noFill/>
            <a:ln w="63500" cap="flat">
              <a:solidFill>
                <a:srgbClr val="000000"/>
              </a:solidFill>
              <a:prstDash val="solid"/>
              <a:miter lim="400000"/>
            </a:ln>
            <a:effectLst/>
          </p:spPr>
          <p:txBody>
            <a:bodyPr wrap="square" lIns="50800" tIns="50800" rIns="50800" bIns="50800" numCol="1" anchor="ctr">
              <a:noAutofit/>
            </a:bodyPr>
            <a:lstStyle/>
            <a:p>
              <a:pPr>
                <a:defRPr>
                  <a:latin typeface="+mj-lt"/>
                  <a:ea typeface="+mj-ea"/>
                  <a:cs typeface="+mj-cs"/>
                  <a:sym typeface="Helvetica Neue"/>
                </a:defRPr>
              </a:pPr>
            </a:p>
          </p:txBody>
        </p:sp>
        <p:sp>
          <p:nvSpPr>
            <p:cNvPr id="260" name="Linje"/>
            <p:cNvSpPr/>
            <p:nvPr/>
          </p:nvSpPr>
          <p:spPr>
            <a:xfrm>
              <a:off x="1139783" y="1621715"/>
              <a:ext cx="1959753" cy="47842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5079" y="2125"/>
                  </a:lnTo>
                  <a:lnTo>
                    <a:pt x="8159" y="6153"/>
                  </a:lnTo>
                  <a:lnTo>
                    <a:pt x="10091" y="9326"/>
                  </a:lnTo>
                  <a:lnTo>
                    <a:pt x="17336" y="13698"/>
                  </a:lnTo>
                  <a:lnTo>
                    <a:pt x="15942" y="15624"/>
                  </a:lnTo>
                  <a:lnTo>
                    <a:pt x="21064" y="20770"/>
                  </a:lnTo>
                  <a:lnTo>
                    <a:pt x="2160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j-lt"/>
                  <a:ea typeface="+mj-ea"/>
                  <a:cs typeface="+mj-cs"/>
                  <a:sym typeface="Helvetica Neue"/>
                </a:defRPr>
              </a:pPr>
            </a:p>
          </p:txBody>
        </p:sp>
        <p:sp>
          <p:nvSpPr>
            <p:cNvPr id="261" name="Linje"/>
            <p:cNvSpPr/>
            <p:nvPr/>
          </p:nvSpPr>
          <p:spPr>
            <a:xfrm>
              <a:off x="4608644" y="4610594"/>
              <a:ext cx="2597194" cy="61066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1023" y="828"/>
                  </a:lnTo>
                  <a:lnTo>
                    <a:pt x="17778" y="1925"/>
                  </a:lnTo>
                  <a:lnTo>
                    <a:pt x="21114" y="4294"/>
                  </a:lnTo>
                  <a:lnTo>
                    <a:pt x="21281" y="6217"/>
                  </a:lnTo>
                  <a:lnTo>
                    <a:pt x="21600" y="9861"/>
                  </a:lnTo>
                  <a:lnTo>
                    <a:pt x="19446" y="12166"/>
                  </a:lnTo>
                  <a:lnTo>
                    <a:pt x="13249" y="14768"/>
                  </a:lnTo>
                  <a:lnTo>
                    <a:pt x="9766" y="16236"/>
                  </a:lnTo>
                  <a:lnTo>
                    <a:pt x="8720" y="18959"/>
                  </a:lnTo>
                  <a:cubicBezTo>
                    <a:pt x="8751" y="19117"/>
                    <a:pt x="8782" y="19275"/>
                    <a:pt x="8813" y="19433"/>
                  </a:cubicBezTo>
                  <a:cubicBezTo>
                    <a:pt x="8844" y="19591"/>
                    <a:pt x="8875" y="19749"/>
                    <a:pt x="8906" y="19907"/>
                  </a:cubicBezTo>
                  <a:lnTo>
                    <a:pt x="3155" y="19083"/>
                  </a:lnTo>
                  <a:lnTo>
                    <a:pt x="1707" y="19984"/>
                  </a:lnTo>
                  <a:lnTo>
                    <a:pt x="3058" y="21239"/>
                  </a:lnTo>
                  <a:lnTo>
                    <a:pt x="8774" y="21600"/>
                  </a:lnTo>
                  <a:lnTo>
                    <a:pt x="10143" y="20628"/>
                  </a:lnTo>
                  <a:lnTo>
                    <a:pt x="8913" y="19903"/>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j-lt"/>
                  <a:ea typeface="+mj-ea"/>
                  <a:cs typeface="+mj-cs"/>
                  <a:sym typeface="Helvetica Neue"/>
                </a:defRPr>
              </a:pPr>
            </a:p>
          </p:txBody>
        </p:sp>
        <p:sp>
          <p:nvSpPr>
            <p:cNvPr id="262" name="Linje"/>
            <p:cNvSpPr/>
            <p:nvPr/>
          </p:nvSpPr>
          <p:spPr>
            <a:xfrm>
              <a:off x="5517000" y="3259882"/>
              <a:ext cx="4326124" cy="15859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4047" y="6618"/>
                  </a:lnTo>
                  <a:lnTo>
                    <a:pt x="4485" y="13841"/>
                  </a:lnTo>
                  <a:lnTo>
                    <a:pt x="8398" y="11109"/>
                  </a:lnTo>
                  <a:lnTo>
                    <a:pt x="10992" y="17824"/>
                  </a:lnTo>
                  <a:lnTo>
                    <a:pt x="13482" y="17069"/>
                  </a:lnTo>
                  <a:lnTo>
                    <a:pt x="16691" y="21600"/>
                  </a:lnTo>
                  <a:lnTo>
                    <a:pt x="19652" y="19341"/>
                  </a:lnTo>
                  <a:lnTo>
                    <a:pt x="21600" y="13329"/>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j-lt"/>
                  <a:ea typeface="+mj-ea"/>
                  <a:cs typeface="+mj-cs"/>
                  <a:sym typeface="Helvetica Neue"/>
                </a:defRPr>
              </a:pPr>
            </a:p>
          </p:txBody>
        </p:sp>
        <p:sp>
          <p:nvSpPr>
            <p:cNvPr id="263" name="Linje"/>
            <p:cNvSpPr/>
            <p:nvPr/>
          </p:nvSpPr>
          <p:spPr>
            <a:xfrm>
              <a:off x="2732372" y="3110301"/>
              <a:ext cx="2770169" cy="15656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987"/>
                  </a:moveTo>
                  <a:lnTo>
                    <a:pt x="14435" y="0"/>
                  </a:lnTo>
                  <a:lnTo>
                    <a:pt x="5632" y="12567"/>
                  </a:lnTo>
                  <a:lnTo>
                    <a:pt x="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j-lt"/>
                  <a:ea typeface="+mj-ea"/>
                  <a:cs typeface="+mj-cs"/>
                  <a:sym typeface="Helvetica Neue"/>
                </a:defRPr>
              </a:pPr>
            </a:p>
          </p:txBody>
        </p:sp>
        <p:sp>
          <p:nvSpPr>
            <p:cNvPr id="264" name="Linje"/>
            <p:cNvSpPr/>
            <p:nvPr/>
          </p:nvSpPr>
          <p:spPr>
            <a:xfrm>
              <a:off x="379337" y="6031305"/>
              <a:ext cx="2653735" cy="320398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144"/>
                  </a:moveTo>
                  <a:lnTo>
                    <a:pt x="13123" y="0"/>
                  </a:lnTo>
                  <a:lnTo>
                    <a:pt x="9918" y="2558"/>
                  </a:lnTo>
                  <a:lnTo>
                    <a:pt x="8744" y="7902"/>
                  </a:lnTo>
                  <a:lnTo>
                    <a:pt x="7860" y="11183"/>
                  </a:lnTo>
                  <a:lnTo>
                    <a:pt x="2494" y="13890"/>
                  </a:lnTo>
                  <a:lnTo>
                    <a:pt x="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j-lt"/>
                  <a:ea typeface="+mj-ea"/>
                  <a:cs typeface="+mj-cs"/>
                  <a:sym typeface="Helvetica Neue"/>
                </a:defRPr>
              </a:pPr>
            </a:p>
          </p:txBody>
        </p:sp>
        <p:sp>
          <p:nvSpPr>
            <p:cNvPr id="265" name="Linje"/>
            <p:cNvSpPr/>
            <p:nvPr/>
          </p:nvSpPr>
          <p:spPr>
            <a:xfrm>
              <a:off x="1934989" y="3112950"/>
              <a:ext cx="2358494" cy="18280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9063" y="2629"/>
                  </a:lnTo>
                  <a:lnTo>
                    <a:pt x="16142" y="8811"/>
                  </a:lnTo>
                  <a:lnTo>
                    <a:pt x="19893" y="14113"/>
                  </a:lnTo>
                  <a:lnTo>
                    <a:pt x="2160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j-lt"/>
                  <a:ea typeface="+mj-ea"/>
                  <a:cs typeface="+mj-cs"/>
                  <a:sym typeface="Helvetica Neue"/>
                </a:defRPr>
              </a:pPr>
            </a:p>
          </p:txBody>
        </p:sp>
      </p:grpSp>
      <p:sp>
        <p:nvSpPr>
          <p:cNvPr id="267" name="Verkö"/>
          <p:cNvSpPr txBox="1"/>
          <p:nvPr/>
        </p:nvSpPr>
        <p:spPr>
          <a:xfrm>
            <a:off x="14484976" y="8197929"/>
            <a:ext cx="1562674" cy="4595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pPr/>
            <a:r>
              <a:t>Verkö</a:t>
            </a:r>
          </a:p>
        </p:txBody>
      </p:sp>
      <p:sp>
        <p:nvSpPr>
          <p:cNvPr id="268" name="Centrum"/>
          <p:cNvSpPr txBox="1"/>
          <p:nvPr/>
        </p:nvSpPr>
        <p:spPr>
          <a:xfrm>
            <a:off x="7899441" y="10425662"/>
            <a:ext cx="1562673" cy="4595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pPr/>
            <a:r>
              <a:t>Centrum</a:t>
            </a:r>
          </a:p>
        </p:txBody>
      </p:sp>
      <p:sp>
        <p:nvSpPr>
          <p:cNvPr id="269" name="Hästö"/>
          <p:cNvSpPr txBox="1"/>
          <p:nvPr/>
        </p:nvSpPr>
        <p:spPr>
          <a:xfrm>
            <a:off x="11664136" y="6266541"/>
            <a:ext cx="1562674" cy="4595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pPr/>
            <a:r>
              <a:t>Hästö</a:t>
            </a:r>
          </a:p>
        </p:txBody>
      </p:sp>
      <p:sp>
        <p:nvSpPr>
          <p:cNvPr id="270" name="Nättraby"/>
          <p:cNvSpPr txBox="1"/>
          <p:nvPr/>
        </p:nvSpPr>
        <p:spPr>
          <a:xfrm>
            <a:off x="4556007" y="3996430"/>
            <a:ext cx="1562674" cy="4595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pPr/>
            <a:r>
              <a:t>Nättraby</a:t>
            </a:r>
          </a:p>
        </p:txBody>
      </p:sp>
      <p:sp>
        <p:nvSpPr>
          <p:cNvPr id="271" name="Lyckeby"/>
          <p:cNvSpPr txBox="1"/>
          <p:nvPr/>
        </p:nvSpPr>
        <p:spPr>
          <a:xfrm>
            <a:off x="12789937" y="1235402"/>
            <a:ext cx="1562673" cy="4595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pPr/>
            <a:r>
              <a:t>Lyckeby</a:t>
            </a:r>
          </a:p>
        </p:txBody>
      </p:sp>
      <p:grpSp>
        <p:nvGrpSpPr>
          <p:cNvPr id="278" name="Gruppera"/>
          <p:cNvGrpSpPr/>
          <p:nvPr/>
        </p:nvGrpSpPr>
        <p:grpSpPr>
          <a:xfrm>
            <a:off x="3462591" y="1238970"/>
            <a:ext cx="17874640" cy="3763624"/>
            <a:chOff x="0" y="-1"/>
            <a:chExt cx="17874638" cy="3763622"/>
          </a:xfrm>
        </p:grpSpPr>
        <p:sp>
          <p:nvSpPr>
            <p:cNvPr id="272" name="Rektangel"/>
            <p:cNvSpPr/>
            <p:nvPr/>
          </p:nvSpPr>
          <p:spPr>
            <a:xfrm>
              <a:off x="7388595" y="-2"/>
              <a:ext cx="1449789" cy="749801"/>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73" name="E22"/>
            <p:cNvSpPr txBox="1"/>
            <p:nvPr/>
          </p:nvSpPr>
          <p:spPr>
            <a:xfrm>
              <a:off x="7740174" y="139415"/>
              <a:ext cx="1643004" cy="4963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E22</a:t>
              </a:r>
            </a:p>
          </p:txBody>
        </p:sp>
        <p:sp>
          <p:nvSpPr>
            <p:cNvPr id="274" name="Rektangel"/>
            <p:cNvSpPr/>
            <p:nvPr/>
          </p:nvSpPr>
          <p:spPr>
            <a:xfrm>
              <a:off x="16019754" y="3013821"/>
              <a:ext cx="1748697" cy="749801"/>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p>
          </p:txBody>
        </p:sp>
        <p:sp>
          <p:nvSpPr>
            <p:cNvPr id="275" name="Kalmar"/>
            <p:cNvSpPr txBox="1"/>
            <p:nvPr/>
          </p:nvSpPr>
          <p:spPr>
            <a:xfrm>
              <a:off x="16231634" y="3153235"/>
              <a:ext cx="1643005" cy="4963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Kalmar</a:t>
              </a:r>
            </a:p>
          </p:txBody>
        </p:sp>
        <p:sp>
          <p:nvSpPr>
            <p:cNvPr id="276" name="Rektangel"/>
            <p:cNvSpPr/>
            <p:nvPr/>
          </p:nvSpPr>
          <p:spPr>
            <a:xfrm>
              <a:off x="-1" y="98231"/>
              <a:ext cx="1748696" cy="749801"/>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p>
          </p:txBody>
        </p:sp>
        <p:sp>
          <p:nvSpPr>
            <p:cNvPr id="277" name="Malmö"/>
            <p:cNvSpPr txBox="1"/>
            <p:nvPr/>
          </p:nvSpPr>
          <p:spPr>
            <a:xfrm>
              <a:off x="224576" y="224945"/>
              <a:ext cx="1643005" cy="4963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Malmö</a:t>
              </a:r>
            </a:p>
          </p:txBody>
        </p:sp>
      </p:grpSp>
      <p:pic>
        <p:nvPicPr>
          <p:cNvPr id="279" name="Karlskrona_3_ram_svart.png" descr="Karlskrona_3_ram_svart.png"/>
          <p:cNvPicPr>
            <a:picLocks noChangeAspect="1"/>
          </p:cNvPicPr>
          <p:nvPr/>
        </p:nvPicPr>
        <p:blipFill>
          <a:blip r:embed="rId3">
            <a:extLst/>
          </a:blip>
          <a:stretch>
            <a:fillRect/>
          </a:stretch>
        </p:blipFill>
        <p:spPr>
          <a:xfrm>
            <a:off x="20965145" y="10488159"/>
            <a:ext cx="1856827" cy="1857776"/>
          </a:xfrm>
          <a:prstGeom prst="rect">
            <a:avLst/>
          </a:prstGeom>
          <a:ln w="12700">
            <a:miter lim="400000"/>
          </a:ln>
        </p:spPr>
      </p:pic>
      <p:grpSp>
        <p:nvGrpSpPr>
          <p:cNvPr id="298" name="Gruppera"/>
          <p:cNvGrpSpPr/>
          <p:nvPr/>
        </p:nvGrpSpPr>
        <p:grpSpPr>
          <a:xfrm>
            <a:off x="4469748" y="2576773"/>
            <a:ext cx="11347368" cy="10042947"/>
            <a:chOff x="0" y="-1"/>
            <a:chExt cx="11347367" cy="10042944"/>
          </a:xfrm>
        </p:grpSpPr>
        <p:sp>
          <p:nvSpPr>
            <p:cNvPr id="280" name="Form"/>
            <p:cNvSpPr/>
            <p:nvPr/>
          </p:nvSpPr>
          <p:spPr>
            <a:xfrm>
              <a:off x="6933602" y="-2"/>
              <a:ext cx="2092163" cy="12593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0007" y="13422"/>
                  </a:lnTo>
                  <a:lnTo>
                    <a:pt x="10808" y="15097"/>
                  </a:lnTo>
                  <a:lnTo>
                    <a:pt x="6926" y="21600"/>
                  </a:lnTo>
                  <a:lnTo>
                    <a:pt x="7718" y="15569"/>
                  </a:lnTo>
                  <a:lnTo>
                    <a:pt x="1178" y="12005"/>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j-lt"/>
                  <a:ea typeface="+mj-ea"/>
                  <a:cs typeface="+mj-cs"/>
                  <a:sym typeface="Helvetica Neue"/>
                </a:defRPr>
              </a:pPr>
            </a:p>
          </p:txBody>
        </p:sp>
        <p:sp>
          <p:nvSpPr>
            <p:cNvPr id="281" name="Dynapac"/>
            <p:cNvSpPr txBox="1"/>
            <p:nvPr/>
          </p:nvSpPr>
          <p:spPr>
            <a:xfrm>
              <a:off x="7198347" y="149402"/>
              <a:ext cx="1562674" cy="496368"/>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Dynapac</a:t>
              </a:r>
            </a:p>
          </p:txBody>
        </p:sp>
        <p:sp>
          <p:nvSpPr>
            <p:cNvPr id="282" name="Form"/>
            <p:cNvSpPr/>
            <p:nvPr/>
          </p:nvSpPr>
          <p:spPr>
            <a:xfrm>
              <a:off x="-1" y="7828347"/>
              <a:ext cx="3416508" cy="13362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79"/>
                  </a:moveTo>
                  <a:lnTo>
                    <a:pt x="19006" y="0"/>
                  </a:lnTo>
                  <a:lnTo>
                    <a:pt x="17980" y="13570"/>
                  </a:lnTo>
                  <a:lnTo>
                    <a:pt x="14947" y="14369"/>
                  </a:lnTo>
                  <a:lnTo>
                    <a:pt x="21600" y="21600"/>
                  </a:lnTo>
                  <a:lnTo>
                    <a:pt x="12026" y="15068"/>
                  </a:lnTo>
                  <a:lnTo>
                    <a:pt x="738" y="12514"/>
                  </a:lnTo>
                  <a:lnTo>
                    <a:pt x="0" y="179"/>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j-lt"/>
                  <a:ea typeface="+mj-ea"/>
                  <a:cs typeface="+mj-cs"/>
                  <a:sym typeface="Helvetica Neue"/>
                </a:defRPr>
              </a:pPr>
            </a:p>
          </p:txBody>
        </p:sp>
        <p:sp>
          <p:nvSpPr>
            <p:cNvPr id="283" name="Saab Kockums"/>
            <p:cNvSpPr txBox="1"/>
            <p:nvPr/>
          </p:nvSpPr>
          <p:spPr>
            <a:xfrm>
              <a:off x="256530" y="7990447"/>
              <a:ext cx="2727570" cy="496367"/>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Saab Kockums</a:t>
              </a:r>
            </a:p>
          </p:txBody>
        </p:sp>
        <p:sp>
          <p:nvSpPr>
            <p:cNvPr id="284" name="Form"/>
            <p:cNvSpPr/>
            <p:nvPr/>
          </p:nvSpPr>
          <p:spPr>
            <a:xfrm>
              <a:off x="4340202" y="8343416"/>
              <a:ext cx="3221418" cy="169952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0114" y="10098"/>
                  </a:lnTo>
                  <a:lnTo>
                    <a:pt x="7385" y="12001"/>
                  </a:lnTo>
                  <a:lnTo>
                    <a:pt x="463" y="21600"/>
                  </a:lnTo>
                  <a:lnTo>
                    <a:pt x="4972" y="11550"/>
                  </a:lnTo>
                  <a:lnTo>
                    <a:pt x="805" y="9543"/>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j-lt"/>
                  <a:ea typeface="+mj-ea"/>
                  <a:cs typeface="+mj-cs"/>
                  <a:sym typeface="Helvetica Neue"/>
                </a:defRPr>
              </a:pPr>
            </a:p>
          </p:txBody>
        </p:sp>
        <p:sp>
          <p:nvSpPr>
            <p:cNvPr id="285" name="Försvarsmakten"/>
            <p:cNvSpPr txBox="1"/>
            <p:nvPr/>
          </p:nvSpPr>
          <p:spPr>
            <a:xfrm>
              <a:off x="4587125" y="8497972"/>
              <a:ext cx="2727569" cy="496368"/>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Försvarsmakten</a:t>
              </a:r>
            </a:p>
          </p:txBody>
        </p:sp>
        <p:sp>
          <p:nvSpPr>
            <p:cNvPr id="286" name="Form"/>
            <p:cNvSpPr/>
            <p:nvPr/>
          </p:nvSpPr>
          <p:spPr>
            <a:xfrm>
              <a:off x="9531757" y="6171778"/>
              <a:ext cx="1748699" cy="12324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0007" y="13715"/>
                  </a:lnTo>
                  <a:lnTo>
                    <a:pt x="8879" y="14912"/>
                  </a:lnTo>
                  <a:lnTo>
                    <a:pt x="4632" y="21600"/>
                  </a:lnTo>
                  <a:lnTo>
                    <a:pt x="5779" y="14288"/>
                  </a:lnTo>
                  <a:lnTo>
                    <a:pt x="1178" y="12267"/>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j-lt"/>
                  <a:ea typeface="+mj-ea"/>
                  <a:cs typeface="+mj-cs"/>
                  <a:sym typeface="Helvetica Neue"/>
                </a:defRPr>
              </a:pPr>
            </a:p>
          </p:txBody>
        </p:sp>
        <p:sp>
          <p:nvSpPr>
            <p:cNvPr id="287" name="Roxtec"/>
            <p:cNvSpPr txBox="1"/>
            <p:nvPr/>
          </p:nvSpPr>
          <p:spPr>
            <a:xfrm>
              <a:off x="9784694" y="6333877"/>
              <a:ext cx="1562674" cy="496368"/>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Roxtec</a:t>
              </a:r>
            </a:p>
          </p:txBody>
        </p:sp>
        <p:sp>
          <p:nvSpPr>
            <p:cNvPr id="288" name="Form"/>
            <p:cNvSpPr/>
            <p:nvPr/>
          </p:nvSpPr>
          <p:spPr>
            <a:xfrm>
              <a:off x="8820139" y="4813458"/>
              <a:ext cx="1449789" cy="19878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0007" y="8503"/>
                  </a:lnTo>
                  <a:lnTo>
                    <a:pt x="11658" y="9564"/>
                  </a:lnTo>
                  <a:lnTo>
                    <a:pt x="7271" y="21600"/>
                  </a:lnTo>
                  <a:lnTo>
                    <a:pt x="8567" y="9863"/>
                  </a:lnTo>
                  <a:lnTo>
                    <a:pt x="1178" y="7605"/>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j-lt"/>
                  <a:ea typeface="+mj-ea"/>
                  <a:cs typeface="+mj-cs"/>
                  <a:sym typeface="Helvetica Neue"/>
                </a:defRPr>
              </a:pPr>
            </a:p>
          </p:txBody>
        </p:sp>
        <p:sp>
          <p:nvSpPr>
            <p:cNvPr id="289" name="NKT"/>
            <p:cNvSpPr txBox="1"/>
            <p:nvPr/>
          </p:nvSpPr>
          <p:spPr>
            <a:xfrm>
              <a:off x="9119839" y="4975559"/>
              <a:ext cx="1562674" cy="496367"/>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NKT</a:t>
              </a:r>
            </a:p>
          </p:txBody>
        </p:sp>
        <p:sp>
          <p:nvSpPr>
            <p:cNvPr id="290" name="Form"/>
            <p:cNvSpPr/>
            <p:nvPr/>
          </p:nvSpPr>
          <p:spPr>
            <a:xfrm>
              <a:off x="6692326" y="5976706"/>
              <a:ext cx="2574715" cy="12593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1675" y="13422"/>
                  </a:lnTo>
                  <a:lnTo>
                    <a:pt x="13521" y="15309"/>
                  </a:lnTo>
                  <a:lnTo>
                    <a:pt x="18494" y="21600"/>
                  </a:lnTo>
                  <a:lnTo>
                    <a:pt x="17041" y="14889"/>
                  </a:lnTo>
                  <a:lnTo>
                    <a:pt x="20799" y="12005"/>
                  </a:lnTo>
                  <a:lnTo>
                    <a:pt x="2160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j-lt"/>
                  <a:ea typeface="+mj-ea"/>
                  <a:cs typeface="+mj-cs"/>
                  <a:sym typeface="Helvetica Neue"/>
                </a:defRPr>
              </a:pPr>
            </a:p>
          </p:txBody>
        </p:sp>
        <p:sp>
          <p:nvSpPr>
            <p:cNvPr id="291" name="Stena Line"/>
            <p:cNvSpPr txBox="1"/>
            <p:nvPr/>
          </p:nvSpPr>
          <p:spPr>
            <a:xfrm>
              <a:off x="7088536" y="6138807"/>
              <a:ext cx="2201086" cy="496368"/>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Stena Line</a:t>
              </a:r>
            </a:p>
          </p:txBody>
        </p:sp>
        <p:sp>
          <p:nvSpPr>
            <p:cNvPr id="292" name="Form"/>
            <p:cNvSpPr/>
            <p:nvPr/>
          </p:nvSpPr>
          <p:spPr>
            <a:xfrm>
              <a:off x="4278133" y="6219550"/>
              <a:ext cx="2150287" cy="11661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2348" y="15550"/>
                  </a:lnTo>
                  <a:lnTo>
                    <a:pt x="11212" y="16780"/>
                  </a:lnTo>
                  <a:lnTo>
                    <a:pt x="8645" y="21600"/>
                  </a:lnTo>
                  <a:lnTo>
                    <a:pt x="15247" y="16333"/>
                  </a:lnTo>
                  <a:lnTo>
                    <a:pt x="20826" y="13908"/>
                  </a:lnTo>
                  <a:lnTo>
                    <a:pt x="2160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j-lt"/>
                  <a:ea typeface="+mj-ea"/>
                  <a:cs typeface="+mj-cs"/>
                  <a:sym typeface="Helvetica Neue"/>
                </a:defRPr>
              </a:pPr>
            </a:p>
          </p:txBody>
        </p:sp>
        <p:sp>
          <p:nvSpPr>
            <p:cNvPr id="293" name="Ericsson"/>
            <p:cNvSpPr txBox="1"/>
            <p:nvPr/>
          </p:nvSpPr>
          <p:spPr>
            <a:xfrm>
              <a:off x="4621664" y="6381651"/>
              <a:ext cx="2201085" cy="496368"/>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Ericsson</a:t>
              </a:r>
            </a:p>
          </p:txBody>
        </p:sp>
        <p:sp>
          <p:nvSpPr>
            <p:cNvPr id="294" name="Form"/>
            <p:cNvSpPr/>
            <p:nvPr/>
          </p:nvSpPr>
          <p:spPr>
            <a:xfrm>
              <a:off x="4542529" y="2590802"/>
              <a:ext cx="1856829" cy="10946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0007" y="15441"/>
                  </a:lnTo>
                  <a:lnTo>
                    <a:pt x="8161" y="16481"/>
                  </a:lnTo>
                  <a:lnTo>
                    <a:pt x="3861" y="21600"/>
                  </a:lnTo>
                  <a:lnTo>
                    <a:pt x="5842" y="16183"/>
                  </a:lnTo>
                  <a:lnTo>
                    <a:pt x="1178" y="13811"/>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j-lt"/>
                  <a:ea typeface="+mj-ea"/>
                  <a:cs typeface="+mj-cs"/>
                  <a:sym typeface="Helvetica Neue"/>
                </a:defRPr>
              </a:pPr>
            </a:p>
          </p:txBody>
        </p:sp>
        <p:sp>
          <p:nvSpPr>
            <p:cNvPr id="295" name="Telenor"/>
            <p:cNvSpPr txBox="1"/>
            <p:nvPr/>
          </p:nvSpPr>
          <p:spPr>
            <a:xfrm>
              <a:off x="4864670" y="2714803"/>
              <a:ext cx="1562673" cy="496368"/>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Telenor</a:t>
              </a:r>
            </a:p>
          </p:txBody>
        </p:sp>
        <p:sp>
          <p:nvSpPr>
            <p:cNvPr id="296" name="Form"/>
            <p:cNvSpPr/>
            <p:nvPr/>
          </p:nvSpPr>
          <p:spPr>
            <a:xfrm>
              <a:off x="2754194" y="1073198"/>
              <a:ext cx="2267511" cy="26480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9927" y="15042"/>
                  </a:lnTo>
                  <a:lnTo>
                    <a:pt x="14604" y="15688"/>
                  </a:lnTo>
                  <a:lnTo>
                    <a:pt x="19080" y="21600"/>
                  </a:lnTo>
                  <a:lnTo>
                    <a:pt x="11402" y="15955"/>
                  </a:lnTo>
                  <a:lnTo>
                    <a:pt x="1236" y="14335"/>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j-lt"/>
                  <a:ea typeface="+mj-ea"/>
                  <a:cs typeface="+mj-cs"/>
                  <a:sym typeface="Helvetica Neue"/>
                </a:defRPr>
              </a:pPr>
            </a:p>
          </p:txBody>
        </p:sp>
        <p:sp>
          <p:nvSpPr>
            <p:cNvPr id="297" name="Blekinge Tekniska Högskola"/>
            <p:cNvSpPr txBox="1"/>
            <p:nvPr/>
          </p:nvSpPr>
          <p:spPr>
            <a:xfrm>
              <a:off x="3079147" y="1374252"/>
              <a:ext cx="1643005" cy="1388121"/>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Blekinge Tekniska Högskola</a:t>
              </a:r>
            </a:p>
          </p:txBody>
        </p:sp>
      </p:grpSp>
    </p:spTree>
  </p:cSld>
  <p:clrMapOvr>
    <a:masterClrMapping/>
  </p:clrMapOvr>
  <mc:AlternateContent xmlns:mc="http://schemas.openxmlformats.org/markup-compatibility/2006">
    <mc:Choice xmlns:p14="http://schemas.microsoft.com/office/powerpoint/2010/main" Requires="p14">
      <p:transition spd="slow" advClick="1" p14:dur="1200">
        <p:circl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 presetID="22" grpId="1" fill="hold">
                                  <p:stCondLst>
                                    <p:cond delay="0"/>
                                  </p:stCondLst>
                                  <p:iterate type="el" backwards="0">
                                    <p:tmAbs val="0"/>
                                  </p:iterate>
                                  <p:childTnLst>
                                    <p:set>
                                      <p:cBhvr>
                                        <p:cTn id="6" fill="hold"/>
                                        <p:tgtEl>
                                          <p:spTgt spid="266"/>
                                        </p:tgtEl>
                                        <p:attrNameLst>
                                          <p:attrName>style.visibility</p:attrName>
                                        </p:attrNameLst>
                                      </p:cBhvr>
                                      <p:to>
                                        <p:strVal val="visible"/>
                                      </p:to>
                                    </p:set>
                                    <p:animEffect filter="wipe(up)" transition="in">
                                      <p:cBhvr>
                                        <p:cTn id="7" dur="1000"/>
                                        <p:tgtEl>
                                          <p:spTgt spid="266"/>
                                        </p:tgtEl>
                                      </p:cBhvr>
                                    </p:animEffect>
                                  </p:childTnLst>
                                </p:cTn>
                              </p:par>
                            </p:childTnLst>
                          </p:cTn>
                        </p:par>
                        <p:par>
                          <p:cTn id="8" fill="hold">
                            <p:stCondLst>
                              <p:cond delay="1000"/>
                            </p:stCondLst>
                            <p:childTnLst>
                              <p:par>
                                <p:cTn id="9" presetClass="entr" nodeType="afterEffect" presetSubtype="8" presetID="22" grpId="2" fill="hold">
                                  <p:stCondLst>
                                    <p:cond delay="0"/>
                                  </p:stCondLst>
                                  <p:iterate type="el" backwards="0">
                                    <p:tmAbs val="0"/>
                                  </p:iterate>
                                  <p:childTnLst>
                                    <p:set>
                                      <p:cBhvr>
                                        <p:cTn id="10" fill="hold"/>
                                        <p:tgtEl>
                                          <p:spTgt spid="258"/>
                                        </p:tgtEl>
                                        <p:attrNameLst>
                                          <p:attrName>style.visibility</p:attrName>
                                        </p:attrNameLst>
                                      </p:cBhvr>
                                      <p:to>
                                        <p:strVal val="visible"/>
                                      </p:to>
                                    </p:set>
                                    <p:animEffect filter="wipe(left)" transition="in">
                                      <p:cBhvr>
                                        <p:cTn id="11" dur="1000"/>
                                        <p:tgtEl>
                                          <p:spTgt spid="258"/>
                                        </p:tgtEl>
                                      </p:cBhvr>
                                    </p:animEffect>
                                  </p:childTnLst>
                                </p:cTn>
                              </p:par>
                            </p:childTnLst>
                          </p:cTn>
                        </p:par>
                        <p:par>
                          <p:cTn id="12" fill="hold">
                            <p:stCondLst>
                              <p:cond delay="2000"/>
                            </p:stCondLst>
                            <p:childTnLst>
                              <p:par>
                                <p:cTn id="13" presetClass="entr" nodeType="afterEffect" presetID="10" grpId="3" fill="hold">
                                  <p:stCondLst>
                                    <p:cond delay="0"/>
                                  </p:stCondLst>
                                  <p:iterate type="el" backwards="0">
                                    <p:tmAbs val="0"/>
                                  </p:iterate>
                                  <p:childTnLst>
                                    <p:set>
                                      <p:cBhvr>
                                        <p:cTn id="14" fill="hold"/>
                                        <p:tgtEl>
                                          <p:spTgt spid="278"/>
                                        </p:tgtEl>
                                        <p:attrNameLst>
                                          <p:attrName>style.visibility</p:attrName>
                                        </p:attrNameLst>
                                      </p:cBhvr>
                                      <p:to>
                                        <p:strVal val="visible"/>
                                      </p:to>
                                    </p:set>
                                    <p:animEffect filter="fade" transition="in">
                                      <p:cBhvr>
                                        <p:cTn id="15" dur="1000"/>
                                        <p:tgtEl>
                                          <p:spTgt spid="278"/>
                                        </p:tgtEl>
                                      </p:cBhvr>
                                    </p:animEffect>
                                  </p:childTnLst>
                                </p:cTn>
                              </p:par>
                            </p:childTnLst>
                          </p:cTn>
                        </p:par>
                        <p:par>
                          <p:cTn id="16" fill="hold">
                            <p:stCondLst>
                              <p:cond delay="3000"/>
                            </p:stCondLst>
                            <p:childTnLst>
                              <p:par>
                                <p:cTn id="17" presetClass="entr" nodeType="afterEffect" presetSubtype="32" presetID="4" grpId="4" fill="hold">
                                  <p:stCondLst>
                                    <p:cond delay="0"/>
                                  </p:stCondLst>
                                  <p:iterate type="el" backwards="0">
                                    <p:tmAbs val="0"/>
                                  </p:iterate>
                                  <p:childTnLst>
                                    <p:set>
                                      <p:cBhvr>
                                        <p:cTn id="18" fill="hold"/>
                                        <p:tgtEl>
                                          <p:spTgt spid="257"/>
                                        </p:tgtEl>
                                        <p:attrNameLst>
                                          <p:attrName>style.visibility</p:attrName>
                                        </p:attrNameLst>
                                      </p:cBhvr>
                                      <p:to>
                                        <p:strVal val="visible"/>
                                      </p:to>
                                    </p:set>
                                    <p:animEffect filter="box(out)" transition="in">
                                      <p:cBhvr>
                                        <p:cTn id="19" dur="1000"/>
                                        <p:tgtEl>
                                          <p:spTgt spid="257"/>
                                        </p:tgtEl>
                                      </p:cBhvr>
                                    </p:animEffect>
                                  </p:childTnLst>
                                </p:cTn>
                              </p:par>
                            </p:childTnLst>
                          </p:cTn>
                        </p:par>
                      </p:childTnLst>
                    </p:cTn>
                  </p:par>
                  <p:par>
                    <p:cTn id="20" fill="hold">
                      <p:stCondLst>
                        <p:cond delay="indefinite"/>
                      </p:stCondLst>
                      <p:childTnLst>
                        <p:par>
                          <p:cTn id="21" fill="hold">
                            <p:stCondLst>
                              <p:cond delay="0"/>
                            </p:stCondLst>
                            <p:childTnLst>
                              <p:par>
                                <p:cTn id="22" presetClass="entr" nodeType="clickEffect" presetID="10" grpId="5" fill="hold">
                                  <p:stCondLst>
                                    <p:cond delay="0"/>
                                  </p:stCondLst>
                                  <p:iterate type="el" backwards="0">
                                    <p:tmAbs val="0"/>
                                  </p:iterate>
                                  <p:childTnLst>
                                    <p:set>
                                      <p:cBhvr>
                                        <p:cTn id="23" fill="hold"/>
                                        <p:tgtEl>
                                          <p:spTgt spid="298"/>
                                        </p:tgtEl>
                                        <p:attrNameLst>
                                          <p:attrName>style.visibility</p:attrName>
                                        </p:attrNameLst>
                                      </p:cBhvr>
                                      <p:to>
                                        <p:strVal val="visible"/>
                                      </p:to>
                                    </p:set>
                                    <p:animEffect filter="fade" transition="in">
                                      <p:cBhvr>
                                        <p:cTn id="24" dur="1000"/>
                                        <p:tgtEl>
                                          <p:spTgt spid="2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8" grpId="2"/>
      <p:bldP build="whole" bldLvl="1" animBg="1" rev="0" advAuto="0" spid="266" grpId="1"/>
      <p:bldP build="whole" bldLvl="1" animBg="1" rev="0" advAuto="0" spid="298" grpId="5"/>
      <p:bldP build="whole" bldLvl="1" animBg="1" rev="0" advAuto="0" spid="278" grpId="3"/>
      <p:bldP build="whole" bldLvl="1" animBg="1" rev="0" advAuto="0" spid="257" grpId="4"/>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0" name="Presentation Platsvarumärket (Industrigruppen).006.jpeg" descr="Presentation Platsvarumärket (Industrigruppen).006.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pic>
        <p:nvPicPr>
          <p:cNvPr id="301" name="Karlskrona_3_ram_vit.png" descr="Karlskrona_3_ram_vit.png"/>
          <p:cNvPicPr>
            <a:picLocks noChangeAspect="1"/>
          </p:cNvPicPr>
          <p:nvPr/>
        </p:nvPicPr>
        <p:blipFill>
          <a:blip r:embed="rId3">
            <a:extLst/>
          </a:blip>
          <a:stretch>
            <a:fillRect/>
          </a:stretch>
        </p:blipFill>
        <p:spPr>
          <a:xfrm>
            <a:off x="20966546" y="10488755"/>
            <a:ext cx="1854025" cy="1854972"/>
          </a:xfrm>
          <a:prstGeom prst="rect">
            <a:avLst/>
          </a:prstGeom>
          <a:ln w="12700">
            <a:miter lim="400000"/>
          </a:ln>
        </p:spPr>
      </p:pic>
      <p:sp>
        <p:nvSpPr>
          <p:cNvPr id="302" name="Industriella investeringar i mångmiljardklassen har gjort  Karlskrona världsledande inom ett antal områden.…"/>
          <p:cNvSpPr txBox="1"/>
          <p:nvPr/>
        </p:nvSpPr>
        <p:spPr>
          <a:xfrm>
            <a:off x="1639871" y="8148811"/>
            <a:ext cx="20529158" cy="4168980"/>
          </a:xfrm>
          <a:prstGeom prst="rect">
            <a:avLst/>
          </a:prstGeom>
          <a:ln w="12700">
            <a:miter lim="400000"/>
          </a:ln>
          <a:effectLst>
            <a:outerShdw sx="100000" sy="100000" kx="0" ky="0" algn="b" rotWithShape="0" blurRad="558800" dist="0" dir="5400000">
              <a:srgbClr val="000000">
                <a:alpha val="47961"/>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algn="l">
              <a:spcBef>
                <a:spcPts val="3200"/>
              </a:spcBef>
              <a:defRPr sz="5300">
                <a:solidFill>
                  <a:srgbClr val="FFFFFF"/>
                </a:solidFill>
                <a:latin typeface="Arial"/>
                <a:ea typeface="Arial"/>
                <a:cs typeface="Arial"/>
                <a:sym typeface="Arial"/>
              </a:defRPr>
            </a:pPr>
            <a:r>
              <a:t>Industriella investeringar i mångmiljardklassen har gjort </a:t>
            </a:r>
            <a:br/>
            <a:r>
              <a:t>Karlskrona världsledande inom ett antal områden. </a:t>
            </a:r>
          </a:p>
          <a:p>
            <a:pPr algn="l">
              <a:defRPr sz="5300">
                <a:solidFill>
                  <a:srgbClr val="FFFFFF"/>
                </a:solidFill>
                <a:latin typeface="Arial"/>
                <a:ea typeface="Arial"/>
                <a:cs typeface="Arial"/>
                <a:sym typeface="Arial"/>
              </a:defRPr>
            </a:pPr>
            <a:r>
              <a:t>När resten av Sverige upplever lågkonjunktur </a:t>
            </a:r>
            <a:br/>
            <a:r>
              <a:t>råder det lokal högkonjunktur i Karlskrona. </a:t>
            </a:r>
          </a:p>
          <a:p>
            <a:pPr algn="l">
              <a:spcBef>
                <a:spcPts val="1700"/>
              </a:spcBef>
              <a:defRPr sz="5300">
                <a:solidFill>
                  <a:srgbClr val="FFFFFF"/>
                </a:solidFill>
                <a:latin typeface="Arial"/>
                <a:ea typeface="Arial"/>
                <a:cs typeface="Arial"/>
                <a:sym typeface="Arial"/>
              </a:defRPr>
            </a:pPr>
            <a:r>
              <a:t>Just nu skapas 5 000 jobb.</a:t>
            </a:r>
          </a:p>
        </p:txBody>
      </p:sp>
      <p:sp>
        <p:nvSpPr>
          <p:cNvPr id="303" name="Jobba i Karlskrona"/>
          <p:cNvSpPr txBox="1"/>
          <p:nvPr/>
        </p:nvSpPr>
        <p:spPr>
          <a:xfrm>
            <a:off x="1765879" y="6571649"/>
            <a:ext cx="10857570" cy="13108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8500">
                <a:solidFill>
                  <a:srgbClr val="FFFFFF"/>
                </a:solidFill>
                <a:latin typeface="Arial"/>
                <a:ea typeface="Arial"/>
                <a:cs typeface="Arial"/>
                <a:sym typeface="Arial"/>
              </a:defRPr>
            </a:lvl1pPr>
          </a:lstStyle>
          <a:p>
            <a:pPr/>
            <a:r>
              <a:t>Jobba i Karlskrona</a:t>
            </a:r>
          </a:p>
        </p:txBody>
      </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5" name="Presentation Platsvarumärket (Industrigruppen).007.jpeg" descr="Presentation Platsvarumärket (Industrigruppen).007.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pic>
        <p:nvPicPr>
          <p:cNvPr id="306" name="Karlskrona_3_ram_vit.png" descr="Karlskrona_3_ram_vit.png"/>
          <p:cNvPicPr>
            <a:picLocks noChangeAspect="1"/>
          </p:cNvPicPr>
          <p:nvPr/>
        </p:nvPicPr>
        <p:blipFill>
          <a:blip r:embed="rId3">
            <a:extLst/>
          </a:blip>
          <a:stretch>
            <a:fillRect/>
          </a:stretch>
        </p:blipFill>
        <p:spPr>
          <a:xfrm>
            <a:off x="20966546" y="10488755"/>
            <a:ext cx="1854025" cy="1854972"/>
          </a:xfrm>
          <a:prstGeom prst="rect">
            <a:avLst/>
          </a:prstGeom>
          <a:ln w="12700">
            <a:miter lim="400000"/>
          </a:ln>
        </p:spPr>
      </p:pic>
      <p:sp>
        <p:nvSpPr>
          <p:cNvPr id="307" name="Diversifierat näringsliv"/>
          <p:cNvSpPr txBox="1"/>
          <p:nvPr/>
        </p:nvSpPr>
        <p:spPr>
          <a:xfrm>
            <a:off x="1996156" y="2039342"/>
            <a:ext cx="18305252" cy="12863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8300">
                <a:solidFill>
                  <a:srgbClr val="FFFFFF"/>
                </a:solidFill>
                <a:latin typeface="Arial"/>
                <a:ea typeface="Arial"/>
                <a:cs typeface="Arial"/>
                <a:sym typeface="Arial"/>
              </a:defRPr>
            </a:lvl1pPr>
          </a:lstStyle>
          <a:p>
            <a:pPr/>
            <a:r>
              <a:t>Diversifierat näringsliv</a:t>
            </a:r>
          </a:p>
        </p:txBody>
      </p:sp>
      <p:sp>
        <p:nvSpPr>
          <p:cNvPr id="308" name="Över 500 anställda…"/>
          <p:cNvSpPr txBox="1"/>
          <p:nvPr/>
        </p:nvSpPr>
        <p:spPr>
          <a:xfrm>
            <a:off x="2055350" y="3875388"/>
            <a:ext cx="7625034" cy="43977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defRPr b="1" sz="4200">
                <a:solidFill>
                  <a:srgbClr val="FAFAFA"/>
                </a:solidFill>
                <a:latin typeface="Arial"/>
                <a:ea typeface="Arial"/>
                <a:cs typeface="Arial"/>
                <a:sym typeface="Arial"/>
              </a:defRPr>
            </a:pPr>
            <a:r>
              <a:t>Över 500 anställda</a:t>
            </a:r>
          </a:p>
          <a:p>
            <a:pPr marL="228600" indent="-228600" algn="l" defTabSz="457200">
              <a:lnSpc>
                <a:spcPct val="110000"/>
              </a:lnSpc>
              <a:spcBef>
                <a:spcPts val="3300"/>
              </a:spcBef>
              <a:buSzPct val="100000"/>
              <a:buChar char="•"/>
              <a:defRPr sz="4200">
                <a:solidFill>
                  <a:srgbClr val="FAFAFA"/>
                </a:solidFill>
                <a:latin typeface="Arial"/>
                <a:ea typeface="Arial"/>
                <a:cs typeface="Arial"/>
                <a:sym typeface="Arial"/>
              </a:defRPr>
            </a:pPr>
            <a:r>
              <a:t> Blekinge Tekniska Högskola</a:t>
            </a:r>
          </a:p>
          <a:p>
            <a:pPr marL="228600" indent="-228600" algn="l" defTabSz="457200">
              <a:lnSpc>
                <a:spcPct val="110000"/>
              </a:lnSpc>
              <a:buSzPct val="100000"/>
              <a:buChar char="•"/>
              <a:defRPr sz="4200">
                <a:solidFill>
                  <a:srgbClr val="FAFAFA"/>
                </a:solidFill>
                <a:latin typeface="Arial"/>
                <a:ea typeface="Arial"/>
                <a:cs typeface="Arial"/>
                <a:sym typeface="Arial"/>
              </a:defRPr>
            </a:pPr>
            <a:r>
              <a:t> Försvarsmakten</a:t>
            </a:r>
          </a:p>
          <a:p>
            <a:pPr marL="228600" indent="-228600" algn="l" defTabSz="457200">
              <a:lnSpc>
                <a:spcPct val="110000"/>
              </a:lnSpc>
              <a:buSzPct val="100000"/>
              <a:buChar char="•"/>
              <a:defRPr sz="4200">
                <a:solidFill>
                  <a:srgbClr val="FAFAFA"/>
                </a:solidFill>
                <a:latin typeface="Arial"/>
                <a:ea typeface="Arial"/>
                <a:cs typeface="Arial"/>
                <a:sym typeface="Arial"/>
              </a:defRPr>
            </a:pPr>
            <a:r>
              <a:t> Ericsson AB</a:t>
            </a:r>
          </a:p>
          <a:p>
            <a:pPr marL="228600" indent="-228600" algn="l" defTabSz="457200">
              <a:lnSpc>
                <a:spcPct val="110000"/>
              </a:lnSpc>
              <a:buSzPct val="100000"/>
              <a:buChar char="•"/>
              <a:defRPr sz="4200">
                <a:solidFill>
                  <a:srgbClr val="FAFAFA"/>
                </a:solidFill>
                <a:latin typeface="Arial"/>
                <a:ea typeface="Arial"/>
                <a:cs typeface="Arial"/>
                <a:sym typeface="Arial"/>
              </a:defRPr>
            </a:pPr>
            <a:r>
              <a:t> NKT Cables AB</a:t>
            </a:r>
          </a:p>
          <a:p>
            <a:pPr marL="228600" indent="-228600" algn="l" defTabSz="457200">
              <a:lnSpc>
                <a:spcPct val="110000"/>
              </a:lnSpc>
              <a:buSzPct val="100000"/>
              <a:buChar char="•"/>
              <a:defRPr sz="4200">
                <a:solidFill>
                  <a:srgbClr val="FAFAFA"/>
                </a:solidFill>
                <a:latin typeface="Arial"/>
                <a:ea typeface="Arial"/>
                <a:cs typeface="Arial"/>
                <a:sym typeface="Arial"/>
              </a:defRPr>
            </a:pPr>
            <a:r>
              <a:t> Saab Kockums</a:t>
            </a:r>
          </a:p>
        </p:txBody>
      </p:sp>
      <p:sp>
        <p:nvSpPr>
          <p:cNvPr id="309" name="Mellan 50 och 500 anställda…"/>
          <p:cNvSpPr txBox="1"/>
          <p:nvPr/>
        </p:nvSpPr>
        <p:spPr>
          <a:xfrm>
            <a:off x="10149422" y="3892816"/>
            <a:ext cx="12527575" cy="77417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b="1" sz="4200">
                <a:solidFill>
                  <a:srgbClr val="FAFAFA"/>
                </a:solidFill>
                <a:latin typeface="Arial"/>
                <a:ea typeface="Arial"/>
                <a:cs typeface="Arial"/>
                <a:sym typeface="Arial"/>
              </a:defRPr>
            </a:pPr>
            <a:r>
              <a:t>Mellan 50 och 500 anställda </a:t>
            </a:r>
          </a:p>
          <a:p>
            <a:pPr marL="228600" indent="-228600" algn="l" defTabSz="457200">
              <a:lnSpc>
                <a:spcPct val="110000"/>
              </a:lnSpc>
              <a:spcBef>
                <a:spcPts val="3300"/>
              </a:spcBef>
              <a:buSzPct val="100000"/>
              <a:buChar char="•"/>
              <a:defRPr sz="4200">
                <a:solidFill>
                  <a:srgbClr val="FAFAFA"/>
                </a:solidFill>
                <a:latin typeface="Arial"/>
                <a:ea typeface="Arial"/>
                <a:cs typeface="Arial"/>
                <a:sym typeface="Arial"/>
              </a:defRPr>
            </a:pPr>
            <a:r>
              <a:t> Bergkvarabuss AB </a:t>
            </a:r>
          </a:p>
          <a:p>
            <a:pPr marL="228600" indent="-228600" algn="l" defTabSz="457200">
              <a:lnSpc>
                <a:spcPct val="110000"/>
              </a:lnSpc>
              <a:buSzPct val="100000"/>
              <a:buChar char="•"/>
              <a:defRPr sz="4200">
                <a:solidFill>
                  <a:srgbClr val="FAFAFA"/>
                </a:solidFill>
                <a:latin typeface="Arial"/>
                <a:ea typeface="Arial"/>
                <a:cs typeface="Arial"/>
                <a:sym typeface="Arial"/>
              </a:defRPr>
            </a:pPr>
            <a:r>
              <a:t> Blekinge Läns Tidning </a:t>
            </a:r>
          </a:p>
          <a:p>
            <a:pPr marL="228600" indent="-228600" algn="l" defTabSz="457200">
              <a:lnSpc>
                <a:spcPct val="110000"/>
              </a:lnSpc>
              <a:buSzPct val="100000"/>
              <a:buChar char="•"/>
              <a:defRPr sz="4200">
                <a:solidFill>
                  <a:srgbClr val="FAFAFA"/>
                </a:solidFill>
                <a:latin typeface="Arial"/>
                <a:ea typeface="Arial"/>
                <a:cs typeface="Arial"/>
                <a:sym typeface="Arial"/>
              </a:defRPr>
            </a:pPr>
            <a:r>
              <a:t> Boverket</a:t>
            </a:r>
          </a:p>
          <a:p>
            <a:pPr marL="228600" indent="-228600" algn="l" defTabSz="457200">
              <a:lnSpc>
                <a:spcPct val="110000"/>
              </a:lnSpc>
              <a:buSzPct val="100000"/>
              <a:buChar char="•"/>
              <a:defRPr sz="4200">
                <a:solidFill>
                  <a:srgbClr val="FAFAFA"/>
                </a:solidFill>
                <a:latin typeface="Arial"/>
                <a:ea typeface="Arial"/>
                <a:cs typeface="Arial"/>
                <a:sym typeface="Arial"/>
              </a:defRPr>
            </a:pPr>
            <a:r>
              <a:t> CGI </a:t>
            </a:r>
          </a:p>
          <a:p>
            <a:pPr marL="228600" indent="-228600" algn="l" defTabSz="457200">
              <a:lnSpc>
                <a:spcPct val="110000"/>
              </a:lnSpc>
              <a:buSzPct val="100000"/>
              <a:buChar char="•"/>
              <a:defRPr sz="4200">
                <a:solidFill>
                  <a:srgbClr val="FAFAFA"/>
                </a:solidFill>
                <a:latin typeface="Arial"/>
                <a:ea typeface="Arial"/>
                <a:cs typeface="Arial"/>
                <a:sym typeface="Arial"/>
              </a:defRPr>
            </a:pPr>
            <a:r>
              <a:t> Dynapac</a:t>
            </a:r>
          </a:p>
          <a:p>
            <a:pPr marL="228600" indent="-228600" algn="l" defTabSz="457200">
              <a:lnSpc>
                <a:spcPct val="110000"/>
              </a:lnSpc>
              <a:buSzPct val="100000"/>
              <a:buChar char="•"/>
              <a:defRPr sz="4200">
                <a:solidFill>
                  <a:srgbClr val="FFFFFF"/>
                </a:solidFill>
                <a:latin typeface="Arial"/>
                <a:ea typeface="Arial"/>
                <a:cs typeface="Arial"/>
                <a:sym typeface="Arial"/>
              </a:defRPr>
            </a:pPr>
            <a:r>
              <a:t> Albinsson &amp; Sjöberg</a:t>
            </a:r>
          </a:p>
          <a:p>
            <a:pPr marL="228600" indent="-228600" algn="l" defTabSz="457200">
              <a:lnSpc>
                <a:spcPct val="110000"/>
              </a:lnSpc>
              <a:buSzPct val="100000"/>
              <a:buChar char="•"/>
              <a:defRPr sz="4200">
                <a:solidFill>
                  <a:srgbClr val="FFFFFF"/>
                </a:solidFill>
                <a:latin typeface="Arial"/>
                <a:ea typeface="Arial"/>
                <a:cs typeface="Arial"/>
                <a:sym typeface="Arial"/>
              </a:defRPr>
            </a:pPr>
            <a:r>
              <a:t> Försäkringskassan IT</a:t>
            </a:r>
          </a:p>
          <a:p>
            <a:pPr marL="228600" indent="-228600" algn="l" defTabSz="457200">
              <a:lnSpc>
                <a:spcPct val="110000"/>
              </a:lnSpc>
              <a:buSzPct val="100000"/>
              <a:buChar char="•"/>
              <a:defRPr sz="4200">
                <a:solidFill>
                  <a:srgbClr val="FFFFFF"/>
                </a:solidFill>
                <a:latin typeface="Arial"/>
                <a:ea typeface="Arial"/>
                <a:cs typeface="Arial"/>
                <a:sym typeface="Arial"/>
              </a:defRPr>
            </a:pPr>
            <a:r>
              <a:t> Gota Media</a:t>
            </a:r>
          </a:p>
          <a:p>
            <a:pPr marL="228600" indent="-228600" algn="l" defTabSz="457200">
              <a:lnSpc>
                <a:spcPct val="110000"/>
              </a:lnSpc>
              <a:buSzPct val="100000"/>
              <a:buChar char="•"/>
              <a:defRPr sz="4200">
                <a:solidFill>
                  <a:srgbClr val="FFFFFF"/>
                </a:solidFill>
                <a:latin typeface="Arial"/>
                <a:ea typeface="Arial"/>
                <a:cs typeface="Arial"/>
                <a:sym typeface="Arial"/>
              </a:defRPr>
            </a:pPr>
            <a:r>
              <a:t> Kustbevakningen</a:t>
            </a:r>
          </a:p>
          <a:p>
            <a:pPr marL="228600" indent="-228600" algn="l" defTabSz="457200">
              <a:lnSpc>
                <a:spcPct val="110000"/>
              </a:lnSpc>
              <a:buSzPct val="100000"/>
              <a:buChar char="•"/>
              <a:defRPr sz="4200">
                <a:solidFill>
                  <a:srgbClr val="FFFFFF"/>
                </a:solidFill>
                <a:latin typeface="Arial"/>
                <a:ea typeface="Arial"/>
                <a:cs typeface="Arial"/>
                <a:sym typeface="Arial"/>
              </a:defRPr>
            </a:pPr>
            <a:r>
              <a:t> MCT Brattberg AB</a:t>
            </a:r>
          </a:p>
        </p:txBody>
      </p:sp>
      <p:sp>
        <p:nvSpPr>
          <p:cNvPr id="310" name="Orkla Foods Sverige…"/>
          <p:cNvSpPr txBox="1"/>
          <p:nvPr/>
        </p:nvSpPr>
        <p:spPr>
          <a:xfrm>
            <a:off x="16923655" y="4916701"/>
            <a:ext cx="5795581" cy="537545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defTabSz="457200">
              <a:lnSpc>
                <a:spcPct val="110000"/>
              </a:lnSpc>
              <a:buSzPct val="100000"/>
              <a:buChar char="•"/>
              <a:defRPr sz="4200">
                <a:solidFill>
                  <a:srgbClr val="FFFFFF"/>
                </a:solidFill>
                <a:latin typeface="Arial"/>
                <a:ea typeface="Arial"/>
                <a:cs typeface="Arial"/>
                <a:sym typeface="Arial"/>
              </a:defRPr>
            </a:pPr>
            <a:r>
              <a:t> Orkla Foods Sverige </a:t>
            </a:r>
          </a:p>
          <a:p>
            <a:pPr marL="228600" indent="-228600" algn="l" defTabSz="457200">
              <a:lnSpc>
                <a:spcPct val="110000"/>
              </a:lnSpc>
              <a:buSzPct val="100000"/>
              <a:buChar char="•"/>
              <a:defRPr sz="4200">
                <a:solidFill>
                  <a:srgbClr val="FFFFFF"/>
                </a:solidFill>
                <a:latin typeface="Arial"/>
                <a:ea typeface="Arial"/>
                <a:cs typeface="Arial"/>
                <a:sym typeface="Arial"/>
              </a:defRPr>
            </a:pPr>
            <a:r>
              <a:t> Outpost 24</a:t>
            </a:r>
          </a:p>
          <a:p>
            <a:pPr marL="228600" indent="-228600" algn="l" defTabSz="457200">
              <a:lnSpc>
                <a:spcPct val="110000"/>
              </a:lnSpc>
              <a:buSzPct val="100000"/>
              <a:buChar char="•"/>
              <a:defRPr sz="4200">
                <a:solidFill>
                  <a:srgbClr val="FFFFFF"/>
                </a:solidFill>
                <a:latin typeface="Arial"/>
                <a:ea typeface="Arial"/>
                <a:cs typeface="Arial"/>
                <a:sym typeface="Arial"/>
              </a:defRPr>
            </a:pPr>
            <a:r>
              <a:t> Roxtec AB</a:t>
            </a:r>
          </a:p>
          <a:p>
            <a:pPr marL="228600" indent="-228600" algn="l" defTabSz="457200">
              <a:lnSpc>
                <a:spcPct val="110000"/>
              </a:lnSpc>
              <a:buSzPct val="100000"/>
              <a:buChar char="•"/>
              <a:defRPr sz="4200">
                <a:solidFill>
                  <a:srgbClr val="FFFFFF"/>
                </a:solidFill>
                <a:latin typeface="Arial"/>
                <a:ea typeface="Arial"/>
                <a:cs typeface="Arial"/>
                <a:sym typeface="Arial"/>
              </a:defRPr>
            </a:pPr>
            <a:r>
              <a:t> Semcon</a:t>
            </a:r>
          </a:p>
          <a:p>
            <a:pPr marL="228600" indent="-228600" algn="l" defTabSz="457200">
              <a:lnSpc>
                <a:spcPct val="110000"/>
              </a:lnSpc>
              <a:buSzPct val="100000"/>
              <a:buChar char="•"/>
              <a:defRPr sz="4200">
                <a:solidFill>
                  <a:srgbClr val="FFFFFF"/>
                </a:solidFill>
                <a:latin typeface="Arial"/>
                <a:ea typeface="Arial"/>
                <a:cs typeface="Arial"/>
                <a:sym typeface="Arial"/>
              </a:defRPr>
            </a:pPr>
            <a:r>
              <a:t> Skanska Sydost AB</a:t>
            </a:r>
          </a:p>
          <a:p>
            <a:pPr marL="228600" indent="-228600" algn="l" defTabSz="457200">
              <a:lnSpc>
                <a:spcPct val="110000"/>
              </a:lnSpc>
              <a:buSzPct val="100000"/>
              <a:buChar char="•"/>
              <a:defRPr sz="4200">
                <a:solidFill>
                  <a:srgbClr val="FFFFFF"/>
                </a:solidFill>
                <a:latin typeface="Arial"/>
                <a:ea typeface="Arial"/>
                <a:cs typeface="Arial"/>
                <a:sym typeface="Arial"/>
              </a:defRPr>
            </a:pPr>
            <a:r>
              <a:t> Softhouse</a:t>
            </a:r>
          </a:p>
          <a:p>
            <a:pPr marL="228600" indent="-228600" algn="l" defTabSz="457200">
              <a:lnSpc>
                <a:spcPct val="110000"/>
              </a:lnSpc>
              <a:buSzPct val="100000"/>
              <a:buChar char="•"/>
              <a:defRPr sz="4200">
                <a:solidFill>
                  <a:srgbClr val="FFFFFF"/>
                </a:solidFill>
                <a:latin typeface="Arial"/>
                <a:ea typeface="Arial"/>
                <a:cs typeface="Arial"/>
                <a:sym typeface="Arial"/>
              </a:defRPr>
            </a:pPr>
            <a:r>
              <a:t> Stena Line</a:t>
            </a:r>
          </a:p>
          <a:p>
            <a:pPr marL="228600" indent="-228600" algn="l" defTabSz="457200">
              <a:lnSpc>
                <a:spcPct val="110000"/>
              </a:lnSpc>
              <a:buSzPct val="100000"/>
              <a:buChar char="•"/>
              <a:defRPr sz="4200">
                <a:solidFill>
                  <a:srgbClr val="FFFFFF"/>
                </a:solidFill>
                <a:latin typeface="Arial"/>
                <a:ea typeface="Arial"/>
                <a:cs typeface="Arial"/>
                <a:sym typeface="Arial"/>
              </a:defRPr>
            </a:pPr>
            <a:r>
              <a:t> Telenor</a:t>
            </a:r>
          </a:p>
        </p:txBody>
      </p:sp>
      <p:sp>
        <p:nvSpPr>
          <p:cNvPr id="311" name="Över 1 000 anställda…"/>
          <p:cNvSpPr txBox="1"/>
          <p:nvPr/>
        </p:nvSpPr>
        <p:spPr>
          <a:xfrm>
            <a:off x="-7771928" y="1751344"/>
            <a:ext cx="4905022" cy="232059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defRPr b="1" sz="3900">
                <a:solidFill>
                  <a:srgbClr val="FFFFFF"/>
                </a:solidFill>
                <a:latin typeface="Arial"/>
                <a:ea typeface="Arial"/>
                <a:cs typeface="Arial"/>
                <a:sym typeface="Arial"/>
              </a:defRPr>
            </a:pPr>
            <a:r>
              <a:t>Över 1 000 anställda</a:t>
            </a:r>
          </a:p>
          <a:p>
            <a:pPr marL="228600" indent="-228600" algn="l" defTabSz="457200">
              <a:buSzPct val="100000"/>
              <a:buChar char="•"/>
              <a:defRPr sz="3900">
                <a:solidFill>
                  <a:srgbClr val="FAFAFA"/>
                </a:solidFill>
                <a:latin typeface="Arial"/>
                <a:ea typeface="Arial"/>
                <a:cs typeface="Arial"/>
                <a:sym typeface="Arial"/>
              </a:defRPr>
            </a:pPr>
            <a:r>
              <a:t>Försvarsmakten</a:t>
            </a:r>
          </a:p>
          <a:p>
            <a:pPr marL="228600" indent="-228600" algn="l" defTabSz="457200">
              <a:buSzPct val="100000"/>
              <a:buChar char="•"/>
              <a:defRPr sz="3900">
                <a:solidFill>
                  <a:srgbClr val="FAFAFA"/>
                </a:solidFill>
                <a:latin typeface="Arial"/>
                <a:ea typeface="Arial"/>
                <a:cs typeface="Arial"/>
                <a:sym typeface="Arial"/>
              </a:defRPr>
            </a:pPr>
            <a:r>
              <a:t>Karlskrona kommun</a:t>
            </a:r>
          </a:p>
          <a:p>
            <a:pPr marL="228600" indent="-228600" algn="l" defTabSz="457200">
              <a:buSzPct val="100000"/>
              <a:buChar char="•"/>
              <a:defRPr sz="3900">
                <a:solidFill>
                  <a:srgbClr val="FAFAFA"/>
                </a:solidFill>
                <a:latin typeface="Arial"/>
                <a:ea typeface="Arial"/>
                <a:cs typeface="Arial"/>
                <a:sym typeface="Arial"/>
              </a:defRPr>
            </a:pPr>
            <a:r>
              <a:t>Region Blekinge</a:t>
            </a:r>
          </a:p>
        </p:txBody>
      </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3" name="Presentation Platsvarumärket (Industrigruppen).014.jpeg" descr="Presentation Platsvarumärket (Industrigruppen).014.jpeg"/>
          <p:cNvPicPr>
            <a:picLocks noChangeAspect="1"/>
          </p:cNvPicPr>
          <p:nvPr/>
        </p:nvPicPr>
        <p:blipFill>
          <a:blip r:embed="rId2">
            <a:extLst/>
          </a:blip>
          <a:srcRect l="4980" t="8026" r="3210" b="576"/>
          <a:stretch>
            <a:fillRect/>
          </a:stretch>
        </p:blipFill>
        <p:spPr>
          <a:xfrm>
            <a:off x="-185267" y="-145361"/>
            <a:ext cx="24754537" cy="13861367"/>
          </a:xfrm>
          <a:prstGeom prst="rect">
            <a:avLst/>
          </a:prstGeom>
          <a:ln w="12700">
            <a:miter lim="400000"/>
          </a:ln>
        </p:spPr>
      </p:pic>
      <p:sp>
        <p:nvSpPr>
          <p:cNvPr id="314" name="Det marina centret i Karlskrona arbetar som en sammanlänkande kraft mellan det marina näringslivet  och akademin. MTC driver frågor som forskning,  dual use, övervakning av kritisk infrastruktur på havsbotten och hållbara hav. Centret är även utsedd av N"/>
          <p:cNvSpPr txBox="1"/>
          <p:nvPr/>
        </p:nvSpPr>
        <p:spPr>
          <a:xfrm>
            <a:off x="2385173" y="5370386"/>
            <a:ext cx="15297862" cy="420167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lnSpc>
                <a:spcPct val="110000"/>
              </a:lnSpc>
              <a:defRPr sz="4400">
                <a:solidFill>
                  <a:srgbClr val="FFFFFF"/>
                </a:solidFill>
                <a:latin typeface="Arial"/>
                <a:ea typeface="Arial"/>
                <a:cs typeface="Arial"/>
                <a:sym typeface="Arial"/>
              </a:defRPr>
            </a:pPr>
            <a:r>
              <a:t>Det marina centret i Karlskrona arbetar som en sammanlänkande kraft mellan det marina näringslivet </a:t>
            </a:r>
            <a:br/>
            <a:r>
              <a:t>och akademin. MTC driver frågor som forskning, </a:t>
            </a:r>
            <a:br/>
            <a:r>
              <a:t>dual use, övervakning av kritisk infrastruktur på havsbotten och hållbara hav. Centret är även utsedd av NATO:s innovationsaccelerator inom yt- och undervattensteknik.</a:t>
            </a:r>
          </a:p>
        </p:txBody>
      </p:sp>
      <p:sp>
        <p:nvSpPr>
          <p:cNvPr id="315" name="Marinteknik i Karlskrona"/>
          <p:cNvSpPr txBox="1"/>
          <p:nvPr/>
        </p:nvSpPr>
        <p:spPr>
          <a:xfrm>
            <a:off x="2385173" y="3637622"/>
            <a:ext cx="13333571" cy="13108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8500">
                <a:solidFill>
                  <a:srgbClr val="FFFFFF"/>
                </a:solidFill>
                <a:latin typeface="Arial"/>
                <a:ea typeface="Arial"/>
                <a:cs typeface="Arial"/>
                <a:sym typeface="Arial"/>
              </a:defRPr>
            </a:lvl1pPr>
          </a:lstStyle>
          <a:p>
            <a:pPr/>
            <a:r>
              <a:t>Marinteknik i Karlskrona</a:t>
            </a:r>
          </a:p>
        </p:txBody>
      </p:sp>
      <p:pic>
        <p:nvPicPr>
          <p:cNvPr id="316" name="Karlskrona_3_ram_vit.png" descr="Karlskrona_3_ram_vit.png"/>
          <p:cNvPicPr>
            <a:picLocks noChangeAspect="1"/>
          </p:cNvPicPr>
          <p:nvPr/>
        </p:nvPicPr>
        <p:blipFill>
          <a:blip r:embed="rId3">
            <a:extLst/>
          </a:blip>
          <a:stretch>
            <a:fillRect/>
          </a:stretch>
        </p:blipFill>
        <p:spPr>
          <a:xfrm>
            <a:off x="20966546" y="10488755"/>
            <a:ext cx="1854025" cy="1854972"/>
          </a:xfrm>
          <a:prstGeom prst="rect">
            <a:avLst/>
          </a:prstGeom>
          <a:ln w="12700">
            <a:miter lim="400000"/>
          </a:ln>
        </p:spPr>
      </p:pic>
      <p:pic>
        <p:nvPicPr>
          <p:cNvPr id="317" name="MTC_logo_SWE_neg.png" descr="MTC_logo_SWE_neg.png"/>
          <p:cNvPicPr>
            <a:picLocks noChangeAspect="1"/>
          </p:cNvPicPr>
          <p:nvPr/>
        </p:nvPicPr>
        <p:blipFill>
          <a:blip r:embed="rId4">
            <a:extLst/>
          </a:blip>
          <a:stretch>
            <a:fillRect/>
          </a:stretch>
        </p:blipFill>
        <p:spPr>
          <a:xfrm>
            <a:off x="18432161" y="1490575"/>
            <a:ext cx="4507134" cy="6817032"/>
          </a:xfrm>
          <a:prstGeom prst="rect">
            <a:avLst/>
          </a:prstGeom>
          <a:ln w="12700">
            <a:miter lim="400000"/>
          </a:ln>
        </p:spPr>
      </p:pic>
      <p:pic>
        <p:nvPicPr>
          <p:cNvPr id="318" name="BTH_Logo_white.png" descr="BTH_Logo_white.png"/>
          <p:cNvPicPr>
            <a:picLocks noChangeAspect="1"/>
          </p:cNvPicPr>
          <p:nvPr/>
        </p:nvPicPr>
        <p:blipFill>
          <a:blip r:embed="rId5">
            <a:extLst/>
          </a:blip>
          <a:stretch>
            <a:fillRect/>
          </a:stretch>
        </p:blipFill>
        <p:spPr>
          <a:xfrm>
            <a:off x="2412844" y="10308749"/>
            <a:ext cx="1373373" cy="1373375"/>
          </a:xfrm>
          <a:prstGeom prst="rect">
            <a:avLst/>
          </a:prstGeom>
          <a:ln w="12700">
            <a:miter lim="400000"/>
          </a:ln>
        </p:spPr>
      </p:pic>
      <p:pic>
        <p:nvPicPr>
          <p:cNvPr id="319" name="Saab_neg.png" descr="Saab_neg.png"/>
          <p:cNvPicPr>
            <a:picLocks noChangeAspect="1"/>
          </p:cNvPicPr>
          <p:nvPr/>
        </p:nvPicPr>
        <p:blipFill>
          <a:blip r:embed="rId6">
            <a:extLst/>
          </a:blip>
          <a:stretch>
            <a:fillRect/>
          </a:stretch>
        </p:blipFill>
        <p:spPr>
          <a:xfrm>
            <a:off x="4404821" y="10636353"/>
            <a:ext cx="2316261" cy="718163"/>
          </a:xfrm>
          <a:prstGeom prst="rect">
            <a:avLst/>
          </a:prstGeom>
          <a:ln w="12700">
            <a:miter lim="400000"/>
          </a:ln>
        </p:spPr>
      </p:pic>
      <p:pic>
        <p:nvPicPr>
          <p:cNvPr id="320" name="NKT.png" descr="NKT.png"/>
          <p:cNvPicPr>
            <a:picLocks noChangeAspect="1"/>
          </p:cNvPicPr>
          <p:nvPr/>
        </p:nvPicPr>
        <p:blipFill>
          <a:blip r:embed="rId7">
            <a:extLst/>
          </a:blip>
          <a:stretch>
            <a:fillRect/>
          </a:stretch>
        </p:blipFill>
        <p:spPr>
          <a:xfrm>
            <a:off x="7339683" y="10480429"/>
            <a:ext cx="1854021" cy="1030016"/>
          </a:xfrm>
          <a:prstGeom prst="rect">
            <a:avLst/>
          </a:prstGeom>
          <a:ln w="12700">
            <a:miter lim="400000"/>
          </a:ln>
        </p:spPr>
      </p:pic>
      <p:pic>
        <p:nvPicPr>
          <p:cNvPr id="321" name="mct-logo-white.png" descr="mct-logo-white.png"/>
          <p:cNvPicPr>
            <a:picLocks noChangeAspect="1"/>
          </p:cNvPicPr>
          <p:nvPr/>
        </p:nvPicPr>
        <p:blipFill>
          <a:blip r:embed="rId8">
            <a:extLst/>
          </a:blip>
          <a:stretch>
            <a:fillRect/>
          </a:stretch>
        </p:blipFill>
        <p:spPr>
          <a:xfrm>
            <a:off x="12187963" y="11798458"/>
            <a:ext cx="1721613" cy="718163"/>
          </a:xfrm>
          <a:prstGeom prst="rect">
            <a:avLst/>
          </a:prstGeom>
          <a:ln w="12700">
            <a:miter lim="400000"/>
          </a:ln>
        </p:spPr>
      </p:pic>
      <p:pic>
        <p:nvPicPr>
          <p:cNvPr id="322" name="Bild" descr="Bild"/>
          <p:cNvPicPr>
            <a:picLocks noChangeAspect="1"/>
          </p:cNvPicPr>
          <p:nvPr/>
        </p:nvPicPr>
        <p:blipFill>
          <a:blip r:embed="rId9">
            <a:extLst/>
          </a:blip>
          <a:stretch>
            <a:fillRect/>
          </a:stretch>
        </p:blipFill>
        <p:spPr>
          <a:xfrm>
            <a:off x="13708602" y="10543782"/>
            <a:ext cx="5145431" cy="903304"/>
          </a:xfrm>
          <a:prstGeom prst="rect">
            <a:avLst/>
          </a:prstGeom>
          <a:ln w="12700">
            <a:miter lim="400000"/>
          </a:ln>
        </p:spPr>
      </p:pic>
      <p:pic>
        <p:nvPicPr>
          <p:cNvPr id="323" name="EMart.png" descr="EMart.png"/>
          <p:cNvPicPr>
            <a:picLocks noChangeAspect="1"/>
          </p:cNvPicPr>
          <p:nvPr/>
        </p:nvPicPr>
        <p:blipFill>
          <a:blip r:embed="rId10">
            <a:extLst/>
          </a:blip>
          <a:stretch>
            <a:fillRect/>
          </a:stretch>
        </p:blipFill>
        <p:spPr>
          <a:xfrm>
            <a:off x="10186757" y="10446908"/>
            <a:ext cx="1097058" cy="1097058"/>
          </a:xfrm>
          <a:prstGeom prst="rect">
            <a:avLst/>
          </a:prstGeom>
          <a:ln w="12700">
            <a:miter lim="400000"/>
          </a:ln>
        </p:spPr>
      </p:pic>
      <p:pic>
        <p:nvPicPr>
          <p:cNvPr id="324" name="AFRY_vit.png" descr="AFRY_vit.png"/>
          <p:cNvPicPr>
            <a:picLocks noChangeAspect="1"/>
          </p:cNvPicPr>
          <p:nvPr/>
        </p:nvPicPr>
        <p:blipFill>
          <a:blip r:embed="rId11">
            <a:extLst/>
          </a:blip>
          <a:stretch>
            <a:fillRect/>
          </a:stretch>
        </p:blipFill>
        <p:spPr>
          <a:xfrm>
            <a:off x="14611159" y="11723061"/>
            <a:ext cx="2835207" cy="806538"/>
          </a:xfrm>
          <a:prstGeom prst="rect">
            <a:avLst/>
          </a:prstGeom>
          <a:ln w="12700">
            <a:miter lim="400000"/>
          </a:ln>
        </p:spPr>
      </p:pic>
      <p:pic>
        <p:nvPicPr>
          <p:cNvPr id="325" name="Roxtec_fr_vit.png" descr="Roxtec_fr_vit.png"/>
          <p:cNvPicPr>
            <a:picLocks noChangeAspect="1"/>
          </p:cNvPicPr>
          <p:nvPr/>
        </p:nvPicPr>
        <p:blipFill>
          <a:blip r:embed="rId12">
            <a:extLst/>
          </a:blip>
          <a:stretch>
            <a:fillRect/>
          </a:stretch>
        </p:blipFill>
        <p:spPr>
          <a:xfrm>
            <a:off x="9057420" y="11857790"/>
            <a:ext cx="2447421" cy="611861"/>
          </a:xfrm>
          <a:prstGeom prst="rect">
            <a:avLst/>
          </a:prstGeom>
          <a:ln w="12700">
            <a:miter lim="400000"/>
          </a:ln>
        </p:spPr>
      </p:pic>
      <p:pic>
        <p:nvPicPr>
          <p:cNvPr id="326" name="Kustbevakningen_vit.png" descr="Kustbevakningen_vit.png"/>
          <p:cNvPicPr>
            <a:picLocks noChangeAspect="1"/>
          </p:cNvPicPr>
          <p:nvPr/>
        </p:nvPicPr>
        <p:blipFill>
          <a:blip r:embed="rId13">
            <a:extLst/>
          </a:blip>
          <a:stretch>
            <a:fillRect/>
          </a:stretch>
        </p:blipFill>
        <p:spPr>
          <a:xfrm>
            <a:off x="12276863" y="10354033"/>
            <a:ext cx="3805450" cy="1282805"/>
          </a:xfrm>
          <a:prstGeom prst="rect">
            <a:avLst/>
          </a:prstGeom>
          <a:ln w="12700">
            <a:miter lim="400000"/>
          </a:ln>
        </p:spPr>
      </p:pic>
      <p:pic>
        <p:nvPicPr>
          <p:cNvPr id="327" name="Ocean_harvest_vit.png" descr="Ocean_harvest_vit.png"/>
          <p:cNvPicPr>
            <a:picLocks noChangeAspect="1"/>
          </p:cNvPicPr>
          <p:nvPr/>
        </p:nvPicPr>
        <p:blipFill>
          <a:blip r:embed="rId14">
            <a:extLst/>
          </a:blip>
          <a:stretch>
            <a:fillRect/>
          </a:stretch>
        </p:blipFill>
        <p:spPr>
          <a:xfrm>
            <a:off x="3729928" y="12020132"/>
            <a:ext cx="4507133" cy="325616"/>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9" name="Presentation Platsvarumärket (Industrigruppen).008.jpeg" descr="Presentation Platsvarumärket (Industrigruppen).008.jpeg"/>
          <p:cNvPicPr>
            <a:picLocks noChangeAspect="1"/>
          </p:cNvPicPr>
          <p:nvPr/>
        </p:nvPicPr>
        <p:blipFill>
          <a:blip r:embed="rId2">
            <a:extLst/>
          </a:blip>
          <a:srcRect l="9390" t="0" r="0" b="0"/>
          <a:stretch>
            <a:fillRect/>
          </a:stretch>
        </p:blipFill>
        <p:spPr>
          <a:xfrm>
            <a:off x="-2" y="0"/>
            <a:ext cx="24384004" cy="13716000"/>
          </a:xfrm>
          <a:prstGeom prst="rect">
            <a:avLst/>
          </a:prstGeom>
          <a:ln w="12700">
            <a:miter lim="400000"/>
          </a:ln>
        </p:spPr>
      </p:pic>
      <p:sp>
        <p:nvSpPr>
          <p:cNvPr id="330" name="Rektangel"/>
          <p:cNvSpPr/>
          <p:nvPr/>
        </p:nvSpPr>
        <p:spPr>
          <a:xfrm>
            <a:off x="14372868" y="1487083"/>
            <a:ext cx="8447705" cy="6259919"/>
          </a:xfrm>
          <a:prstGeom prst="rect">
            <a:avLst/>
          </a:prstGeom>
          <a:solidFill>
            <a:srgbClr val="2272A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pic>
        <p:nvPicPr>
          <p:cNvPr id="331" name="NKT.png" descr="NKT.png"/>
          <p:cNvPicPr>
            <a:picLocks noChangeAspect="1"/>
          </p:cNvPicPr>
          <p:nvPr/>
        </p:nvPicPr>
        <p:blipFill>
          <a:blip r:embed="rId3">
            <a:extLst/>
          </a:blip>
          <a:stretch>
            <a:fillRect/>
          </a:stretch>
        </p:blipFill>
        <p:spPr>
          <a:xfrm>
            <a:off x="1814521" y="772674"/>
            <a:ext cx="4696489" cy="2609163"/>
          </a:xfrm>
          <a:prstGeom prst="rect">
            <a:avLst/>
          </a:prstGeom>
          <a:ln w="12700">
            <a:miter lim="400000"/>
          </a:ln>
        </p:spPr>
      </p:pic>
      <p:pic>
        <p:nvPicPr>
          <p:cNvPr id="332" name="Karlskrona_3_ram_vit.png" descr="Karlskrona_3_ram_vit.png"/>
          <p:cNvPicPr>
            <a:picLocks noChangeAspect="1"/>
          </p:cNvPicPr>
          <p:nvPr/>
        </p:nvPicPr>
        <p:blipFill>
          <a:blip r:embed="rId4">
            <a:extLst/>
          </a:blip>
          <a:stretch>
            <a:fillRect/>
          </a:stretch>
        </p:blipFill>
        <p:spPr>
          <a:xfrm>
            <a:off x="20966546" y="10488755"/>
            <a:ext cx="1854025" cy="1854972"/>
          </a:xfrm>
          <a:prstGeom prst="rect">
            <a:avLst/>
          </a:prstGeom>
          <a:ln w="12700">
            <a:miter lim="400000"/>
          </a:ln>
        </p:spPr>
      </p:pic>
      <p:sp>
        <p:nvSpPr>
          <p:cNvPr id="333" name="NKT är en av världens ledande tillverkare av högspänningskablar. Anläggningen i Karlskrona är världens största produktionsanläggning för högspänd sjökabel."/>
          <p:cNvSpPr txBox="1"/>
          <p:nvPr/>
        </p:nvSpPr>
        <p:spPr>
          <a:xfrm>
            <a:off x="15372993" y="2277739"/>
            <a:ext cx="6864352" cy="45283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400">
                <a:solidFill>
                  <a:srgbClr val="FFFFFF"/>
                </a:solidFill>
                <a:latin typeface="Arial"/>
                <a:ea typeface="Arial"/>
                <a:cs typeface="Arial"/>
                <a:sym typeface="Arial"/>
              </a:defRPr>
            </a:lvl1pPr>
          </a:lstStyle>
          <a:p>
            <a:pPr/>
            <a:r>
              <a:t>NKT är en av världens ledande tillverkare av högspänningskablar. Anläggningen i Karlskrona är världens största produktionsanläggning för högspänd sjökabel.</a:t>
            </a:r>
          </a:p>
        </p:txBody>
      </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5" name="Presentation Platsvarumärket (Industrigruppen).009.jpeg" descr="Presentation Platsvarumärket (Industrigruppen).009.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pic>
        <p:nvPicPr>
          <p:cNvPr id="336" name="Karlskrona_3_ram_vit.png" descr="Karlskrona_3_ram_vit.png"/>
          <p:cNvPicPr>
            <a:picLocks noChangeAspect="1"/>
          </p:cNvPicPr>
          <p:nvPr/>
        </p:nvPicPr>
        <p:blipFill>
          <a:blip r:embed="rId3">
            <a:extLst/>
          </a:blip>
          <a:stretch>
            <a:fillRect/>
          </a:stretch>
        </p:blipFill>
        <p:spPr>
          <a:xfrm>
            <a:off x="20966546" y="10488755"/>
            <a:ext cx="1854025" cy="1854972"/>
          </a:xfrm>
          <a:prstGeom prst="rect">
            <a:avLst/>
          </a:prstGeom>
          <a:ln w="12700">
            <a:miter lim="400000"/>
          </a:ln>
        </p:spPr>
      </p:pic>
      <p:sp>
        <p:nvSpPr>
          <p:cNvPr id="337" name="Rektangel"/>
          <p:cNvSpPr/>
          <p:nvPr/>
        </p:nvSpPr>
        <p:spPr>
          <a:xfrm>
            <a:off x="1292509" y="4494784"/>
            <a:ext cx="12070086" cy="4925184"/>
          </a:xfrm>
          <a:prstGeom prst="rect">
            <a:avLst/>
          </a:prstGeom>
          <a:solidFill>
            <a:srgbClr val="BB8F3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38" name="Idag byggs nästa generations ubåtar i Karlskrona - ett utvecklingsarbete som har sin bas i en mer än hundraårig tradition."/>
          <p:cNvSpPr txBox="1"/>
          <p:nvPr/>
        </p:nvSpPr>
        <p:spPr>
          <a:xfrm>
            <a:off x="1860181" y="5044132"/>
            <a:ext cx="12251205" cy="35050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nSpc>
                <a:spcPct val="110000"/>
              </a:lnSpc>
              <a:defRPr sz="4400">
                <a:solidFill>
                  <a:srgbClr val="FFFFFF"/>
                </a:solidFill>
                <a:latin typeface="Arial"/>
                <a:ea typeface="Arial"/>
                <a:cs typeface="Arial"/>
                <a:sym typeface="Arial"/>
              </a:defRPr>
            </a:lvl1pPr>
          </a:lstStyle>
          <a:p>
            <a:pPr/>
            <a:r>
              <a:t>Idag byggs nästa generations ubåtar i Karlskrona. Här finns en månghundraårig tradition av att ligga i framkant inom marin teknologi. Kockums utvecklar, bygger och underhåller för fria och säkra sjövägar.</a:t>
            </a:r>
          </a:p>
        </p:txBody>
      </p:sp>
      <p:pic>
        <p:nvPicPr>
          <p:cNvPr id="339" name="Bild 2" descr="Bild 2"/>
          <p:cNvPicPr>
            <a:picLocks noChangeAspect="1"/>
          </p:cNvPicPr>
          <p:nvPr/>
        </p:nvPicPr>
        <p:blipFill>
          <a:blip r:embed="rId4">
            <a:extLst/>
          </a:blip>
          <a:stretch>
            <a:fillRect/>
          </a:stretch>
        </p:blipFill>
        <p:spPr>
          <a:xfrm>
            <a:off x="16056863" y="1998846"/>
            <a:ext cx="6181348" cy="190701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1" name="Presentation Platsvarumärket (Industrigruppen).010.jpeg" descr="Presentation Platsvarumärket (Industrigruppen).010.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42" name="Rektangel"/>
          <p:cNvSpPr/>
          <p:nvPr/>
        </p:nvSpPr>
        <p:spPr>
          <a:xfrm>
            <a:off x="1994331" y="5238803"/>
            <a:ext cx="17137542" cy="5189286"/>
          </a:xfrm>
          <a:prstGeom prst="rect">
            <a:avLst/>
          </a:prstGeom>
          <a:solidFill>
            <a:srgbClr val="6C6D6E"/>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43" name="Ericsson är en av världens ledande leverantörer av informations- och kommunikationsteknologi till mobiloperatörer. Här utvecklas och levereras spjutspetsteknologi för telekommunikation och Ericsson är teknikledande inom den femte generationens mobilnät, "/>
          <p:cNvSpPr txBox="1"/>
          <p:nvPr/>
        </p:nvSpPr>
        <p:spPr>
          <a:xfrm>
            <a:off x="2638181" y="5991857"/>
            <a:ext cx="15695025" cy="325832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400">
                <a:solidFill>
                  <a:srgbClr val="FFFFFF"/>
                </a:solidFill>
                <a:latin typeface="Arial"/>
                <a:ea typeface="Arial"/>
                <a:cs typeface="Arial"/>
                <a:sym typeface="Arial"/>
              </a:defRPr>
            </a:lvl1pPr>
          </a:lstStyle>
          <a:p>
            <a:pPr/>
            <a:r>
              <a:t>Ericsson är en av världens ledande leverantörer av informations- och kommunikationsteknologi till mobiloperatörer. Här utvecklas och levereras spjutspetsteknologi för telekommunikation och Ericsson är teknikledande inom den femte generationens mobilnät, 5G.</a:t>
            </a:r>
          </a:p>
        </p:txBody>
      </p:sp>
      <p:pic>
        <p:nvPicPr>
          <p:cNvPr id="344" name="6406f36cd4b9da555cba5e4f_5f33a27deadeb3bf14153e32_ericsson%20logo.png" descr="6406f36cd4b9da555cba5e4f_5f33a27deadeb3bf14153e32_ericsson%20logo.png"/>
          <p:cNvPicPr>
            <a:picLocks noChangeAspect="1"/>
          </p:cNvPicPr>
          <p:nvPr/>
        </p:nvPicPr>
        <p:blipFill>
          <a:blip r:embed="rId3">
            <a:extLst/>
          </a:blip>
          <a:stretch>
            <a:fillRect/>
          </a:stretch>
        </p:blipFill>
        <p:spPr>
          <a:xfrm>
            <a:off x="2180411" y="2568412"/>
            <a:ext cx="7426984" cy="1505206"/>
          </a:xfrm>
          <a:prstGeom prst="rect">
            <a:avLst/>
          </a:prstGeom>
          <a:ln w="12700">
            <a:miter lim="400000"/>
          </a:ln>
        </p:spPr>
      </p:pic>
      <p:pic>
        <p:nvPicPr>
          <p:cNvPr id="345" name="Karlskrona_3_ram_vit.png" descr="Karlskrona_3_ram_vit.png"/>
          <p:cNvPicPr>
            <a:picLocks noChangeAspect="1"/>
          </p:cNvPicPr>
          <p:nvPr/>
        </p:nvPicPr>
        <p:blipFill>
          <a:blip r:embed="rId4">
            <a:extLst/>
          </a:blip>
          <a:stretch>
            <a:fillRect/>
          </a:stretch>
        </p:blipFill>
        <p:spPr>
          <a:xfrm>
            <a:off x="20966546" y="10488755"/>
            <a:ext cx="1854025" cy="185497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7" name="Presentation Platsvarumärket (Industrigruppen).011.jpeg" descr="Presentation Platsvarumärket (Industrigruppen).011.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48" name="Rektangel"/>
          <p:cNvSpPr/>
          <p:nvPr/>
        </p:nvSpPr>
        <p:spPr>
          <a:xfrm>
            <a:off x="1994332" y="4543535"/>
            <a:ext cx="9340593" cy="7783405"/>
          </a:xfrm>
          <a:prstGeom prst="rect">
            <a:avLst/>
          </a:prstGeom>
          <a:solidFill>
            <a:srgbClr val="538CC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49" name="Roxtec är världsledande inom tätningslösningar för kabel- och rörgenomföringar.  Det flexibla system används i projekt världen över för att skydda liv och tillgångar och för att garantera säkerheten och driftsäkerheten."/>
          <p:cNvSpPr txBox="1"/>
          <p:nvPr/>
        </p:nvSpPr>
        <p:spPr>
          <a:xfrm>
            <a:off x="2873853" y="5500484"/>
            <a:ext cx="7297807" cy="51633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spcBef>
                <a:spcPts val="1900"/>
              </a:spcBef>
              <a:defRPr sz="4400">
                <a:solidFill>
                  <a:srgbClr val="FFFFFF"/>
                </a:solidFill>
                <a:latin typeface="Arial"/>
                <a:ea typeface="Arial"/>
                <a:cs typeface="Arial"/>
                <a:sym typeface="Arial"/>
              </a:defRPr>
            </a:pPr>
            <a:r>
              <a:t>Roxtec är världsledande inom tätningslösningar för kabel- och rörgenomföringar. </a:t>
            </a:r>
            <a:br/>
            <a:r>
              <a:t>Det flexibla system används i projekt världen över för att skydda liv och tillgångar och för att garantera säkerheten och driftsäkerheten.</a:t>
            </a:r>
          </a:p>
        </p:txBody>
      </p:sp>
      <p:pic>
        <p:nvPicPr>
          <p:cNvPr id="350" name="Karlskrona_3_ram_vit.png" descr="Karlskrona_3_ram_vit.png"/>
          <p:cNvPicPr>
            <a:picLocks noChangeAspect="1"/>
          </p:cNvPicPr>
          <p:nvPr/>
        </p:nvPicPr>
        <p:blipFill>
          <a:blip r:embed="rId3">
            <a:extLst/>
          </a:blip>
          <a:stretch>
            <a:fillRect/>
          </a:stretch>
        </p:blipFill>
        <p:spPr>
          <a:xfrm>
            <a:off x="20966546" y="10488755"/>
            <a:ext cx="1854025" cy="1854972"/>
          </a:xfrm>
          <a:prstGeom prst="rect">
            <a:avLst/>
          </a:prstGeom>
          <a:ln w="12700">
            <a:miter lim="400000"/>
          </a:ln>
        </p:spPr>
      </p:pic>
      <p:pic>
        <p:nvPicPr>
          <p:cNvPr id="351" name="Picture 4" descr="Picture 4"/>
          <p:cNvPicPr>
            <a:picLocks noChangeAspect="1"/>
          </p:cNvPicPr>
          <p:nvPr/>
        </p:nvPicPr>
        <p:blipFill>
          <a:blip r:embed="rId4">
            <a:extLst/>
          </a:blip>
          <a:stretch>
            <a:fillRect/>
          </a:stretch>
        </p:blipFill>
        <p:spPr>
          <a:xfrm>
            <a:off x="16350135" y="1234912"/>
            <a:ext cx="6510913" cy="161471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3" name="Presentation Platsvarumärket (Industrigruppen).012.jpeg" descr="Presentation Platsvarumärket (Industrigruppen).012.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54" name="Rektangel"/>
          <p:cNvSpPr/>
          <p:nvPr/>
        </p:nvSpPr>
        <p:spPr>
          <a:xfrm>
            <a:off x="1703050" y="1567137"/>
            <a:ext cx="6350006" cy="10416138"/>
          </a:xfrm>
          <a:prstGeom prst="rect">
            <a:avLst/>
          </a:prstGeom>
          <a:solidFill>
            <a:srgbClr val="37445B"/>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55" name="Stena Line är ett av världens största färjerederier med över 25 000 resor per år. Från Karlskrona kan man ta färjorna Stena Ebba, Stena Estelle och Stena Spirit med dagliga avgångar till Gdynia i Polen."/>
          <p:cNvSpPr txBox="1"/>
          <p:nvPr/>
        </p:nvSpPr>
        <p:spPr>
          <a:xfrm>
            <a:off x="2582570" y="2352986"/>
            <a:ext cx="4930050" cy="770332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spcBef>
                <a:spcPts val="1900"/>
              </a:spcBef>
              <a:defRPr sz="4400">
                <a:solidFill>
                  <a:srgbClr val="FFFFFF"/>
                </a:solidFill>
                <a:latin typeface="Arial"/>
                <a:ea typeface="Arial"/>
                <a:cs typeface="Arial"/>
                <a:sym typeface="Arial"/>
              </a:defRPr>
            </a:lvl1pPr>
          </a:lstStyle>
          <a:p>
            <a:pPr/>
            <a:r>
              <a:t>Stena Line är ett av världens största färjerederier med över 25 000 resor per år. Från Karlskrona kan man ta färjorna Stena Ebba, Stena Estelle och Stena Spirit med dagliga avgångar till Gdynia i Polen.</a:t>
            </a:r>
          </a:p>
        </p:txBody>
      </p:sp>
      <p:pic>
        <p:nvPicPr>
          <p:cNvPr id="356" name="Karlskrona_3_ram_vit.png" descr="Karlskrona_3_ram_vit.png"/>
          <p:cNvPicPr>
            <a:picLocks noChangeAspect="1"/>
          </p:cNvPicPr>
          <p:nvPr/>
        </p:nvPicPr>
        <p:blipFill>
          <a:blip r:embed="rId3">
            <a:extLst/>
          </a:blip>
          <a:stretch>
            <a:fillRect/>
          </a:stretch>
        </p:blipFill>
        <p:spPr>
          <a:xfrm>
            <a:off x="20966546" y="10488755"/>
            <a:ext cx="1854025" cy="1854972"/>
          </a:xfrm>
          <a:prstGeom prst="rect">
            <a:avLst/>
          </a:prstGeom>
          <a:ln w="12700">
            <a:miter lim="400000"/>
          </a:ln>
        </p:spPr>
      </p:pic>
      <p:pic>
        <p:nvPicPr>
          <p:cNvPr id="357" name="StenaLine_White.png" descr="StenaLine_White.png"/>
          <p:cNvPicPr>
            <a:picLocks noChangeAspect="1"/>
          </p:cNvPicPr>
          <p:nvPr/>
        </p:nvPicPr>
        <p:blipFill>
          <a:blip r:embed="rId4">
            <a:extLst/>
          </a:blip>
          <a:stretch>
            <a:fillRect/>
          </a:stretch>
        </p:blipFill>
        <p:spPr>
          <a:xfrm>
            <a:off x="16207860" y="1284945"/>
            <a:ext cx="6350005" cy="227330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9" name="Presentation Platsvarumärket (Industrigruppen).013.jpeg" descr="Presentation Platsvarumärket (Industrigruppen).013.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pic>
        <p:nvPicPr>
          <p:cNvPr id="360" name="Karlskrona_3_ram_svart.png" descr="Karlskrona_3_ram_svart.png"/>
          <p:cNvPicPr>
            <a:picLocks noChangeAspect="1"/>
          </p:cNvPicPr>
          <p:nvPr/>
        </p:nvPicPr>
        <p:blipFill>
          <a:blip r:embed="rId3">
            <a:extLst/>
          </a:blip>
          <a:stretch>
            <a:fillRect/>
          </a:stretch>
        </p:blipFill>
        <p:spPr>
          <a:xfrm>
            <a:off x="20965145" y="10488159"/>
            <a:ext cx="1856827" cy="1857776"/>
          </a:xfrm>
          <a:prstGeom prst="rect">
            <a:avLst/>
          </a:prstGeom>
          <a:ln w="12700">
            <a:miter lim="400000"/>
          </a:ln>
        </p:spPr>
      </p:pic>
      <p:sp>
        <p:nvSpPr>
          <p:cNvPr id="361" name="Rektangel"/>
          <p:cNvSpPr/>
          <p:nvPr/>
        </p:nvSpPr>
        <p:spPr>
          <a:xfrm>
            <a:off x="1899236" y="3013348"/>
            <a:ext cx="7242076" cy="5165997"/>
          </a:xfrm>
          <a:prstGeom prst="rect">
            <a:avLst/>
          </a:prstGeom>
          <a:solidFill>
            <a:srgbClr val="9F251B"/>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62" name="Skandinaviens  största tillverkare av anläggningsmaskiner  har sitt huvudkontor  i Karlskrona."/>
          <p:cNvSpPr txBox="1"/>
          <p:nvPr/>
        </p:nvSpPr>
        <p:spPr>
          <a:xfrm>
            <a:off x="2772897" y="3816756"/>
            <a:ext cx="6868715" cy="325832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spcBef>
                <a:spcPts val="1900"/>
              </a:spcBef>
              <a:defRPr sz="4400">
                <a:solidFill>
                  <a:srgbClr val="FFFFFF"/>
                </a:solidFill>
                <a:latin typeface="Arial"/>
                <a:ea typeface="Arial"/>
                <a:cs typeface="Arial"/>
                <a:sym typeface="Arial"/>
              </a:defRPr>
            </a:pPr>
            <a:r>
              <a:t>Skandinaviens </a:t>
            </a:r>
            <a:br/>
            <a:r>
              <a:t>största tillverkare av anläggningsmaskiner </a:t>
            </a:r>
            <a:br/>
            <a:r>
              <a:t>har sitt huvudkontor </a:t>
            </a:r>
            <a:br/>
            <a:r>
              <a:t>i Karlskrona.</a:t>
            </a:r>
          </a:p>
        </p:txBody>
      </p:sp>
      <p:pic>
        <p:nvPicPr>
          <p:cNvPr id="363" name="download.png" descr="download.png"/>
          <p:cNvPicPr>
            <a:picLocks noChangeAspect="1"/>
          </p:cNvPicPr>
          <p:nvPr/>
        </p:nvPicPr>
        <p:blipFill>
          <a:blip r:embed="rId4">
            <a:extLst/>
          </a:blip>
          <a:stretch>
            <a:fillRect/>
          </a:stretch>
        </p:blipFill>
        <p:spPr>
          <a:xfrm>
            <a:off x="16355496" y="2008789"/>
            <a:ext cx="6388186" cy="918777"/>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5" name="9.001.jpeg" descr="9.001.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66" name="Högteknologiska bolag inom Telecom, IKT, Cybersäkerhet har en lång tradition i Karlskrona. Forskning, utveckling och utbildning sker i nära samarbete mellan Blekinge Tekniska Högskola och näringslivet."/>
          <p:cNvSpPr txBox="1"/>
          <p:nvPr/>
        </p:nvSpPr>
        <p:spPr>
          <a:xfrm>
            <a:off x="7246238" y="4341316"/>
            <a:ext cx="14642976" cy="280833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r">
              <a:lnSpc>
                <a:spcPct val="110000"/>
              </a:lnSpc>
              <a:defRPr sz="4400">
                <a:solidFill>
                  <a:srgbClr val="FFFFFF"/>
                </a:solidFill>
                <a:latin typeface="Arial"/>
                <a:ea typeface="Arial"/>
                <a:cs typeface="Arial"/>
                <a:sym typeface="Arial"/>
              </a:defRPr>
            </a:lvl1pPr>
          </a:lstStyle>
          <a:p>
            <a:pPr/>
            <a:r>
              <a:t>Högteknologiska bolag inom Telecom, IKT, Cybersäkerhet har en lång tradition i Karlskrona. Forskning, utveckling och utbildning sker i nära samarbete mellan Blekinge Tekniska Högskola och näringslivet.</a:t>
            </a:r>
          </a:p>
        </p:txBody>
      </p:sp>
      <p:sp>
        <p:nvSpPr>
          <p:cNvPr id="367" name="Tech i Karlskrona"/>
          <p:cNvSpPr txBox="1"/>
          <p:nvPr/>
        </p:nvSpPr>
        <p:spPr>
          <a:xfrm>
            <a:off x="6036714" y="2546929"/>
            <a:ext cx="15844010" cy="13108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r">
              <a:defRPr b="1" sz="8500">
                <a:solidFill>
                  <a:srgbClr val="FFFFFF"/>
                </a:solidFill>
                <a:latin typeface="Arial"/>
                <a:ea typeface="Arial"/>
                <a:cs typeface="Arial"/>
                <a:sym typeface="Arial"/>
              </a:defRPr>
            </a:lvl1pPr>
          </a:lstStyle>
          <a:p>
            <a:pPr/>
            <a:r>
              <a:t>Tech i Karlskrona</a:t>
            </a:r>
          </a:p>
        </p:txBody>
      </p:sp>
      <p:pic>
        <p:nvPicPr>
          <p:cNvPr id="368" name="Karlskrona_3_ram_vit.png" descr="Karlskrona_3_ram_vit.png"/>
          <p:cNvPicPr>
            <a:picLocks noChangeAspect="1"/>
          </p:cNvPicPr>
          <p:nvPr/>
        </p:nvPicPr>
        <p:blipFill>
          <a:blip r:embed="rId3">
            <a:extLst/>
          </a:blip>
          <a:stretch>
            <a:fillRect/>
          </a:stretch>
        </p:blipFill>
        <p:spPr>
          <a:xfrm>
            <a:off x="20966546" y="10488755"/>
            <a:ext cx="1854025" cy="1854972"/>
          </a:xfrm>
          <a:prstGeom prst="rect">
            <a:avLst/>
          </a:prstGeom>
          <a:ln w="12700">
            <a:miter lim="400000"/>
          </a:ln>
        </p:spPr>
      </p:pic>
      <p:pic>
        <p:nvPicPr>
          <p:cNvPr id="369" name="telenor_new_lockup_black-01.png" descr="telenor_new_lockup_black-01.png"/>
          <p:cNvPicPr>
            <a:picLocks noChangeAspect="1"/>
          </p:cNvPicPr>
          <p:nvPr/>
        </p:nvPicPr>
        <p:blipFill>
          <a:blip r:embed="rId4">
            <a:extLst/>
          </a:blip>
          <a:stretch>
            <a:fillRect/>
          </a:stretch>
        </p:blipFill>
        <p:spPr>
          <a:xfrm>
            <a:off x="2009812" y="6322368"/>
            <a:ext cx="2766294" cy="791654"/>
          </a:xfrm>
          <a:prstGeom prst="rect">
            <a:avLst/>
          </a:prstGeom>
          <a:ln w="12700">
            <a:miter lim="400000"/>
          </a:ln>
        </p:spPr>
      </p:pic>
      <p:pic>
        <p:nvPicPr>
          <p:cNvPr id="370" name="Cleura.png" descr="Cleura.png"/>
          <p:cNvPicPr>
            <a:picLocks noChangeAspect="1"/>
          </p:cNvPicPr>
          <p:nvPr/>
        </p:nvPicPr>
        <p:blipFill>
          <a:blip r:embed="rId5">
            <a:extLst/>
          </a:blip>
          <a:stretch>
            <a:fillRect/>
          </a:stretch>
        </p:blipFill>
        <p:spPr>
          <a:xfrm>
            <a:off x="1868384" y="11781701"/>
            <a:ext cx="2541423" cy="602321"/>
          </a:xfrm>
          <a:prstGeom prst="rect">
            <a:avLst/>
          </a:prstGeom>
          <a:ln w="12700">
            <a:miter lim="400000"/>
          </a:ln>
        </p:spPr>
      </p:pic>
      <p:pic>
        <p:nvPicPr>
          <p:cNvPr id="371" name="Outpost24.png" descr="Outpost24.png"/>
          <p:cNvPicPr>
            <a:picLocks noChangeAspect="1"/>
          </p:cNvPicPr>
          <p:nvPr/>
        </p:nvPicPr>
        <p:blipFill>
          <a:blip r:embed="rId6">
            <a:extLst/>
          </a:blip>
          <a:stretch>
            <a:fillRect/>
          </a:stretch>
        </p:blipFill>
        <p:spPr>
          <a:xfrm>
            <a:off x="1901656" y="6077136"/>
            <a:ext cx="3190982" cy="3190983"/>
          </a:xfrm>
          <a:prstGeom prst="rect">
            <a:avLst/>
          </a:prstGeom>
          <a:ln w="12700">
            <a:miter lim="400000"/>
          </a:ln>
        </p:spPr>
      </p:pic>
      <p:pic>
        <p:nvPicPr>
          <p:cNvPr id="372" name="All-Binary.png" descr="All-Binary.png"/>
          <p:cNvPicPr>
            <a:picLocks noChangeAspect="1"/>
          </p:cNvPicPr>
          <p:nvPr/>
        </p:nvPicPr>
        <p:blipFill>
          <a:blip r:embed="rId7">
            <a:extLst/>
          </a:blip>
          <a:stretch>
            <a:fillRect/>
          </a:stretch>
        </p:blipFill>
        <p:spPr>
          <a:xfrm>
            <a:off x="2601790" y="9613566"/>
            <a:ext cx="1455338" cy="1237038"/>
          </a:xfrm>
          <a:prstGeom prst="rect">
            <a:avLst/>
          </a:prstGeom>
          <a:ln w="12700">
            <a:miter lim="400000"/>
          </a:ln>
        </p:spPr>
      </p:pic>
      <p:pic>
        <p:nvPicPr>
          <p:cNvPr id="373" name="CGI Karlskrona.png" descr="CGI Karlskrona.png"/>
          <p:cNvPicPr>
            <a:picLocks noChangeAspect="1"/>
          </p:cNvPicPr>
          <p:nvPr/>
        </p:nvPicPr>
        <p:blipFill>
          <a:blip r:embed="rId8">
            <a:extLst/>
          </a:blip>
          <a:stretch>
            <a:fillRect/>
          </a:stretch>
        </p:blipFill>
        <p:spPr>
          <a:xfrm>
            <a:off x="2799189" y="3414869"/>
            <a:ext cx="1187542" cy="547655"/>
          </a:xfrm>
          <a:prstGeom prst="rect">
            <a:avLst/>
          </a:prstGeom>
          <a:ln w="12700">
            <a:miter lim="400000"/>
          </a:ln>
        </p:spPr>
      </p:pic>
      <p:pic>
        <p:nvPicPr>
          <p:cNvPr id="374" name="Concid.png" descr="Concid.png"/>
          <p:cNvPicPr>
            <a:picLocks noChangeAspect="1"/>
          </p:cNvPicPr>
          <p:nvPr/>
        </p:nvPicPr>
        <p:blipFill>
          <a:blip r:embed="rId9">
            <a:extLst/>
          </a:blip>
          <a:stretch>
            <a:fillRect/>
          </a:stretch>
        </p:blipFill>
        <p:spPr>
          <a:xfrm>
            <a:off x="1927056" y="631842"/>
            <a:ext cx="3190982" cy="3190982"/>
          </a:xfrm>
          <a:prstGeom prst="rect">
            <a:avLst/>
          </a:prstGeom>
          <a:ln w="12700">
            <a:miter lim="400000"/>
          </a:ln>
        </p:spPr>
      </p:pic>
      <p:pic>
        <p:nvPicPr>
          <p:cNvPr id="375" name="Sigma.png" descr="Sigma.png"/>
          <p:cNvPicPr>
            <a:picLocks noChangeAspect="1"/>
          </p:cNvPicPr>
          <p:nvPr/>
        </p:nvPicPr>
        <p:blipFill>
          <a:blip r:embed="rId10">
            <a:extLst/>
          </a:blip>
          <a:stretch>
            <a:fillRect/>
          </a:stretch>
        </p:blipFill>
        <p:spPr>
          <a:xfrm>
            <a:off x="1584611" y="10844425"/>
            <a:ext cx="2766296" cy="790374"/>
          </a:xfrm>
          <a:prstGeom prst="rect">
            <a:avLst/>
          </a:prstGeom>
          <a:ln w="12700">
            <a:miter lim="400000"/>
          </a:ln>
        </p:spPr>
      </p:pic>
      <p:pic>
        <p:nvPicPr>
          <p:cNvPr id="376" name="BTH_Logo_black.png" descr="BTH_Logo_black.png"/>
          <p:cNvPicPr>
            <a:picLocks noChangeAspect="1"/>
          </p:cNvPicPr>
          <p:nvPr/>
        </p:nvPicPr>
        <p:blipFill>
          <a:blip r:embed="rId11">
            <a:extLst/>
          </a:blip>
          <a:stretch>
            <a:fillRect/>
          </a:stretch>
        </p:blipFill>
        <p:spPr>
          <a:xfrm>
            <a:off x="2737514" y="8058196"/>
            <a:ext cx="1310890" cy="1310889"/>
          </a:xfrm>
          <a:prstGeom prst="rect">
            <a:avLst/>
          </a:prstGeom>
          <a:ln w="12700">
            <a:miter lim="400000"/>
          </a:ln>
        </p:spPr>
      </p:pic>
      <p:pic>
        <p:nvPicPr>
          <p:cNvPr id="377" name="Midcon-Logo-Horisontell-Original-2.png" descr="Midcon-Logo-Horisontell-Original-2.png"/>
          <p:cNvPicPr>
            <a:picLocks noChangeAspect="1"/>
          </p:cNvPicPr>
          <p:nvPr/>
        </p:nvPicPr>
        <p:blipFill>
          <a:blip r:embed="rId12">
            <a:extLst/>
          </a:blip>
          <a:stretch>
            <a:fillRect/>
          </a:stretch>
        </p:blipFill>
        <p:spPr>
          <a:xfrm>
            <a:off x="1813766" y="4157948"/>
            <a:ext cx="2650659" cy="729783"/>
          </a:xfrm>
          <a:prstGeom prst="rect">
            <a:avLst/>
          </a:prstGeom>
          <a:ln w="12700">
            <a:miter lim="400000"/>
          </a:ln>
        </p:spPr>
      </p:pic>
      <p:pic>
        <p:nvPicPr>
          <p:cNvPr id="378" name="DNV_Cyber_logo_rgb.png" descr="DNV_Cyber_logo_rgb.png"/>
          <p:cNvPicPr>
            <a:picLocks noChangeAspect="1"/>
          </p:cNvPicPr>
          <p:nvPr/>
        </p:nvPicPr>
        <p:blipFill>
          <a:blip r:embed="rId13">
            <a:extLst/>
          </a:blip>
          <a:stretch>
            <a:fillRect/>
          </a:stretch>
        </p:blipFill>
        <p:spPr>
          <a:xfrm>
            <a:off x="2302924" y="4807876"/>
            <a:ext cx="2388446" cy="1612157"/>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0" name="Presentation Platsvarumärket (Industrigruppen).015.jpeg" descr="Presentation Platsvarumärket (Industrigruppen).015.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81" name="Plugga i Karlskrona"/>
          <p:cNvSpPr txBox="1"/>
          <p:nvPr/>
        </p:nvSpPr>
        <p:spPr>
          <a:xfrm>
            <a:off x="6394253" y="2390538"/>
            <a:ext cx="16069462" cy="13108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r">
              <a:defRPr b="1" sz="8500">
                <a:solidFill>
                  <a:srgbClr val="FFFFFF"/>
                </a:solidFill>
                <a:latin typeface="Arial"/>
                <a:ea typeface="Arial"/>
                <a:cs typeface="Arial"/>
                <a:sym typeface="Arial"/>
              </a:defRPr>
            </a:lvl1pPr>
          </a:lstStyle>
          <a:p>
            <a:pPr/>
            <a:r>
              <a:t>Plugga i Karlskrona</a:t>
            </a:r>
          </a:p>
        </p:txBody>
      </p:sp>
      <p:sp>
        <p:nvSpPr>
          <p:cNvPr id="382" name="I Karlskrona finns fantastiska möjligheterna att studera till civilingenjör och sedan få jobb utan att behöva flytta.  På Blekinge Tekniska Högskola finns bland annat  tre civilingenjörsprogram: Maskinteknik, Industriell  ekonomi och Marin teknik."/>
          <p:cNvSpPr txBox="1"/>
          <p:nvPr/>
        </p:nvSpPr>
        <p:spPr>
          <a:xfrm>
            <a:off x="6357206" y="4365149"/>
            <a:ext cx="16069459" cy="35050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r" defTabSz="457200">
              <a:lnSpc>
                <a:spcPct val="110000"/>
              </a:lnSpc>
              <a:defRPr sz="4400">
                <a:solidFill>
                  <a:srgbClr val="FFFFFF"/>
                </a:solidFill>
                <a:latin typeface="Arial"/>
                <a:ea typeface="Arial"/>
                <a:cs typeface="Arial"/>
                <a:sym typeface="Arial"/>
              </a:defRPr>
            </a:pPr>
            <a:r>
              <a:t>I Karlskrona finns fantastiska möjligheterna att studera till civilingenjör och sedan få jobb utan att behöva flytta. </a:t>
            </a:r>
            <a:br/>
            <a:r>
              <a:t>På Blekinge Tekniska Högskola finns bland annat </a:t>
            </a:r>
            <a:br/>
            <a:r>
              <a:t>tre civilingenjörsprogram: Maskinteknik, Industriell </a:t>
            </a:r>
            <a:br/>
            <a:r>
              <a:t>ekonomi, Datasäkerhet och Marin teknik.</a:t>
            </a:r>
          </a:p>
        </p:txBody>
      </p:sp>
      <p:pic>
        <p:nvPicPr>
          <p:cNvPr id="383" name="BTH_Logo_white.png" descr="BTH_Logo_white.png"/>
          <p:cNvPicPr>
            <a:picLocks noChangeAspect="1"/>
          </p:cNvPicPr>
          <p:nvPr/>
        </p:nvPicPr>
        <p:blipFill>
          <a:blip r:embed="rId3">
            <a:extLst/>
          </a:blip>
          <a:stretch>
            <a:fillRect/>
          </a:stretch>
        </p:blipFill>
        <p:spPr>
          <a:xfrm>
            <a:off x="1901273" y="1170950"/>
            <a:ext cx="4176553" cy="4176556"/>
          </a:xfrm>
          <a:prstGeom prst="rect">
            <a:avLst/>
          </a:prstGeom>
          <a:ln w="12700">
            <a:miter lim="400000"/>
          </a:ln>
        </p:spPr>
      </p:pic>
      <p:pic>
        <p:nvPicPr>
          <p:cNvPr id="384" name="Karlskrona_3_ram_vit.png" descr="Karlskrona_3_ram_vit.png"/>
          <p:cNvPicPr>
            <a:picLocks noChangeAspect="1"/>
          </p:cNvPicPr>
          <p:nvPr/>
        </p:nvPicPr>
        <p:blipFill>
          <a:blip r:embed="rId4">
            <a:extLst/>
          </a:blip>
          <a:stretch>
            <a:fillRect/>
          </a:stretch>
        </p:blipFill>
        <p:spPr>
          <a:xfrm>
            <a:off x="20966546" y="10488755"/>
            <a:ext cx="1854025" cy="185497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6" name="Presentation Platsvarumärket (Industrigruppen).016.jpeg" descr="Presentation Platsvarumärket (Industrigruppen).016.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87" name="Hyper Island är en internationell och kreativ yrkeshögskola.  Skolan erbjuder både masters, kortkurser och yrkesprogram  I digital design, teknik och ledarskap.…"/>
          <p:cNvSpPr txBox="1"/>
          <p:nvPr/>
        </p:nvSpPr>
        <p:spPr>
          <a:xfrm>
            <a:off x="2079536" y="4410900"/>
            <a:ext cx="18590492" cy="398136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355600">
              <a:lnSpc>
                <a:spcPct val="110000"/>
              </a:lnSpc>
              <a:spcBef>
                <a:spcPts val="500"/>
              </a:spcBef>
              <a:defRPr sz="4600">
                <a:solidFill>
                  <a:srgbClr val="FFFFFF"/>
                </a:solidFill>
                <a:latin typeface="Arial"/>
                <a:ea typeface="Arial"/>
                <a:cs typeface="Arial"/>
                <a:sym typeface="Arial"/>
              </a:defRPr>
            </a:pPr>
            <a:r>
              <a:t>Hyper Island är en internationell och kreativ yrkeshögskola. </a:t>
            </a:r>
            <a:br/>
            <a:r>
              <a:t>Skolan erbjuder både masters, kortkurser och yrkesprogram </a:t>
            </a:r>
            <a:br/>
            <a:r>
              <a:t>I digital design, teknik och ledarskap. </a:t>
            </a:r>
          </a:p>
          <a:p>
            <a:pPr algn="l" defTabSz="355600">
              <a:lnSpc>
                <a:spcPct val="110000"/>
              </a:lnSpc>
              <a:spcBef>
                <a:spcPts val="1600"/>
              </a:spcBef>
              <a:defRPr sz="4600">
                <a:solidFill>
                  <a:srgbClr val="FFFFFF"/>
                </a:solidFill>
                <a:latin typeface="Arial"/>
                <a:ea typeface="Arial"/>
                <a:cs typeface="Arial"/>
                <a:sym typeface="Arial"/>
              </a:defRPr>
            </a:pPr>
            <a:r>
              <a:t>Hyper Island rustar individer och företag med verktyg </a:t>
            </a:r>
            <a:br/>
            <a:r>
              <a:t>för att hålla jämna steg med digitala utvecklingar. </a:t>
            </a:r>
          </a:p>
        </p:txBody>
      </p:sp>
      <p:pic>
        <p:nvPicPr>
          <p:cNvPr id="388" name="Hyperisland.png" descr="Hyperisland.png"/>
          <p:cNvPicPr>
            <a:picLocks noChangeAspect="1"/>
          </p:cNvPicPr>
          <p:nvPr/>
        </p:nvPicPr>
        <p:blipFill>
          <a:blip r:embed="rId3">
            <a:extLst/>
          </a:blip>
          <a:stretch>
            <a:fillRect/>
          </a:stretch>
        </p:blipFill>
        <p:spPr>
          <a:xfrm>
            <a:off x="10746137" y="1734383"/>
            <a:ext cx="11319427" cy="1641321"/>
          </a:xfrm>
          <a:prstGeom prst="rect">
            <a:avLst/>
          </a:prstGeom>
          <a:ln w="12700">
            <a:miter lim="400000"/>
          </a:ln>
        </p:spPr>
      </p:pic>
      <p:pic>
        <p:nvPicPr>
          <p:cNvPr id="389" name="Karlskrona_3_ram_vit.png" descr="Karlskrona_3_ram_vit.png"/>
          <p:cNvPicPr>
            <a:picLocks noChangeAspect="1"/>
          </p:cNvPicPr>
          <p:nvPr/>
        </p:nvPicPr>
        <p:blipFill>
          <a:blip r:embed="rId4">
            <a:extLst/>
          </a:blip>
          <a:stretch>
            <a:fillRect/>
          </a:stretch>
        </p:blipFill>
        <p:spPr>
          <a:xfrm>
            <a:off x="20966546" y="10488755"/>
            <a:ext cx="1854025" cy="185497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1" name="Presentation Platsvarumärket (Industrigruppen).017.jpeg" descr="Presentation Platsvarumärket (Industrigruppen).017.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92" name="Flytta till  Karlskrona"/>
          <p:cNvSpPr txBox="1"/>
          <p:nvPr/>
        </p:nvSpPr>
        <p:spPr>
          <a:xfrm>
            <a:off x="2141491" y="3696812"/>
            <a:ext cx="13333571" cy="2555485"/>
          </a:xfrm>
          <a:prstGeom prst="rect">
            <a:avLst/>
          </a:prstGeom>
          <a:ln w="12700">
            <a:miter lim="400000"/>
          </a:ln>
          <a:effectLst>
            <a:outerShdw sx="100000" sy="100000" kx="0" ky="0" algn="b" rotWithShape="0" blurRad="266700" dist="0" dir="5400000">
              <a:srgbClr val="004D80"/>
            </a:outerShdw>
          </a:effectLst>
          <a:extLst>
            <a:ext uri="{C572A759-6A51-4108-AA02-DFA0A04FC94B}">
              <ma14:wrappingTextBoxFlag xmlns:ma14="http://schemas.microsoft.com/office/mac/drawingml/2011/main" val="1"/>
            </a:ext>
          </a:extLst>
        </p:spPr>
        <p:txBody>
          <a:bodyPr lIns="50800" tIns="50800" rIns="50800" bIns="50800" anchor="ctr">
            <a:spAutoFit/>
          </a:bodyPr>
          <a:lstStyle/>
          <a:p>
            <a:pPr algn="l">
              <a:defRPr b="1" sz="8500">
                <a:solidFill>
                  <a:srgbClr val="FFFFFF"/>
                </a:solidFill>
                <a:latin typeface="Arial"/>
                <a:ea typeface="Arial"/>
                <a:cs typeface="Arial"/>
                <a:sym typeface="Arial"/>
              </a:defRPr>
            </a:pPr>
            <a:r>
              <a:t>Flytta till </a:t>
            </a:r>
            <a:br/>
            <a:r>
              <a:t>Karlskrona</a:t>
            </a:r>
          </a:p>
        </p:txBody>
      </p:sp>
      <p:sp>
        <p:nvSpPr>
          <p:cNvPr id="393" name="Welcome House Karlskrona är en inflyttarservice för den som  är ny i Karlskrona eller funderar på att flytta hit. Här kan man få hjälp och svar på frågor."/>
          <p:cNvSpPr txBox="1"/>
          <p:nvPr/>
        </p:nvSpPr>
        <p:spPr>
          <a:xfrm>
            <a:off x="2166890" y="6807610"/>
            <a:ext cx="8360376" cy="3751695"/>
          </a:xfrm>
          <a:prstGeom prst="rect">
            <a:avLst/>
          </a:prstGeom>
          <a:ln w="12700">
            <a:miter lim="400000"/>
          </a:ln>
          <a:effectLst>
            <a:outerShdw sx="100000" sy="100000" kx="0" ky="0" algn="b" rotWithShape="0" blurRad="266700" dist="0" dir="5400000">
              <a:srgbClr val="004D80"/>
            </a:outerShdw>
          </a:effectLst>
          <a:extLst>
            <a:ext uri="{C572A759-6A51-4108-AA02-DFA0A04FC94B}">
              <ma14:wrappingTextBoxFlag xmlns:ma14="http://schemas.microsoft.com/office/mac/drawingml/2011/main" val="1"/>
            </a:ext>
          </a:extLst>
        </p:spPr>
        <p:txBody>
          <a:bodyPr lIns="50800" tIns="50800" rIns="50800" bIns="50800">
            <a:spAutoFit/>
          </a:bodyPr>
          <a:lstStyle/>
          <a:p>
            <a:pPr algn="l">
              <a:lnSpc>
                <a:spcPct val="120000"/>
              </a:lnSpc>
              <a:defRPr sz="4400">
                <a:solidFill>
                  <a:srgbClr val="FFFFFF"/>
                </a:solidFill>
                <a:latin typeface="Arial"/>
                <a:ea typeface="Arial"/>
                <a:cs typeface="Arial"/>
                <a:sym typeface="Arial"/>
              </a:defRPr>
            </a:pPr>
            <a:r>
              <a:t>Welcome House Karlskrona är en inflyttarservice för den som </a:t>
            </a:r>
            <a:br/>
            <a:r>
              <a:t>är ny i Karlskrona eller funderar på att flytta hit. Här kan man få hjälp och svar på frågor.</a:t>
            </a:r>
          </a:p>
        </p:txBody>
      </p:sp>
      <p:pic>
        <p:nvPicPr>
          <p:cNvPr id="394" name="Karlskrona_3_ram_svart.png" descr="Karlskrona_3_ram_svart.png"/>
          <p:cNvPicPr>
            <a:picLocks noChangeAspect="1"/>
          </p:cNvPicPr>
          <p:nvPr/>
        </p:nvPicPr>
        <p:blipFill>
          <a:blip r:embed="rId3">
            <a:extLst/>
          </a:blip>
          <a:stretch>
            <a:fillRect/>
          </a:stretch>
        </p:blipFill>
        <p:spPr>
          <a:xfrm>
            <a:off x="20965145" y="10488159"/>
            <a:ext cx="1856827" cy="1857776"/>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6" name="Presentation Platsvarumärket (Industrigruppen).018.jpeg" descr="Presentation Platsvarumärket (Industrigruppen).018.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grpSp>
        <p:nvGrpSpPr>
          <p:cNvPr id="400" name="Gruppera"/>
          <p:cNvGrpSpPr/>
          <p:nvPr/>
        </p:nvGrpSpPr>
        <p:grpSpPr>
          <a:xfrm>
            <a:off x="1647152" y="2913124"/>
            <a:ext cx="6560754" cy="6560755"/>
            <a:chOff x="0" y="0"/>
            <a:chExt cx="6560753" cy="6560753"/>
          </a:xfrm>
        </p:grpSpPr>
        <p:sp>
          <p:nvSpPr>
            <p:cNvPr id="397" name="Kvadrat"/>
            <p:cNvSpPr/>
            <p:nvPr/>
          </p:nvSpPr>
          <p:spPr>
            <a:xfrm>
              <a:off x="-1" y="-1"/>
              <a:ext cx="6560754" cy="6560755"/>
            </a:xfrm>
            <a:prstGeom prst="rect">
              <a:avLst/>
            </a:prstGeom>
            <a:solidFill>
              <a:srgbClr val="64A2B8"/>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98" name="INFLYTTARSERVICE"/>
            <p:cNvSpPr txBox="1"/>
            <p:nvPr/>
          </p:nvSpPr>
          <p:spPr>
            <a:xfrm>
              <a:off x="92535" y="1023519"/>
              <a:ext cx="6375682" cy="706035"/>
            </a:xfrm>
            <a:prstGeom prst="rect">
              <a:avLst/>
            </a:prstGeom>
            <a:noFill/>
            <a:ln w="12700" cap="flat">
              <a:noFill/>
              <a:miter lim="400000"/>
            </a:ln>
            <a:effectLst>
              <a:outerShdw sx="100000" sy="100000" kx="0" ky="0" algn="b" rotWithShape="0" blurRad="266700" dist="0" dir="5400000">
                <a:srgbClr val="929292"/>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b="1" sz="4300">
                  <a:solidFill>
                    <a:srgbClr val="FFFFFF"/>
                  </a:solidFill>
                  <a:latin typeface="Arial"/>
                  <a:ea typeface="Arial"/>
                  <a:cs typeface="Arial"/>
                  <a:sym typeface="Arial"/>
                </a:defRPr>
              </a:lvl1pPr>
            </a:lstStyle>
            <a:p>
              <a:pPr/>
              <a:r>
                <a:t>INFLYTTARSERVICE</a:t>
              </a:r>
            </a:p>
          </p:txBody>
        </p:sp>
        <p:sp>
          <p:nvSpPr>
            <p:cNvPr id="399" name="Boka möte med kommunens inflyttarservice"/>
            <p:cNvSpPr txBox="1"/>
            <p:nvPr/>
          </p:nvSpPr>
          <p:spPr>
            <a:xfrm>
              <a:off x="578417" y="2290957"/>
              <a:ext cx="5519094" cy="210721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lnSpc>
                  <a:spcPct val="120000"/>
                </a:lnSpc>
                <a:defRPr sz="4100">
                  <a:solidFill>
                    <a:srgbClr val="FFFFFF"/>
                  </a:solidFill>
                  <a:latin typeface="Arial"/>
                  <a:ea typeface="Arial"/>
                  <a:cs typeface="Arial"/>
                  <a:sym typeface="Arial"/>
                </a:defRPr>
              </a:lvl1pPr>
            </a:lstStyle>
            <a:p>
              <a:pPr/>
              <a:r>
                <a:t>Boka möte med kommunens inflyttarservice</a:t>
              </a:r>
            </a:p>
          </p:txBody>
        </p:sp>
      </p:grpSp>
      <p:grpSp>
        <p:nvGrpSpPr>
          <p:cNvPr id="404" name="Gruppera"/>
          <p:cNvGrpSpPr/>
          <p:nvPr/>
        </p:nvGrpSpPr>
        <p:grpSpPr>
          <a:xfrm>
            <a:off x="8911626" y="2913124"/>
            <a:ext cx="6560754" cy="6560755"/>
            <a:chOff x="-1" y="0"/>
            <a:chExt cx="6560753" cy="6560753"/>
          </a:xfrm>
        </p:grpSpPr>
        <p:sp>
          <p:nvSpPr>
            <p:cNvPr id="401" name="Kvadrat"/>
            <p:cNvSpPr/>
            <p:nvPr/>
          </p:nvSpPr>
          <p:spPr>
            <a:xfrm>
              <a:off x="-2" y="-1"/>
              <a:ext cx="6560754" cy="6560755"/>
            </a:xfrm>
            <a:prstGeom prst="rect">
              <a:avLst/>
            </a:prstGeom>
            <a:solidFill>
              <a:srgbClr val="C5A44E"/>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02" name="JOBBCOACHING"/>
            <p:cNvSpPr txBox="1"/>
            <p:nvPr/>
          </p:nvSpPr>
          <p:spPr>
            <a:xfrm>
              <a:off x="92534" y="1023519"/>
              <a:ext cx="6375682" cy="706035"/>
            </a:xfrm>
            <a:prstGeom prst="rect">
              <a:avLst/>
            </a:prstGeom>
            <a:noFill/>
            <a:ln w="12700" cap="flat">
              <a:noFill/>
              <a:miter lim="400000"/>
            </a:ln>
            <a:effectLst>
              <a:outerShdw sx="100000" sy="100000" kx="0" ky="0" algn="b" rotWithShape="0" blurRad="266700" dist="0" dir="5400000">
                <a:srgbClr val="929292"/>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b="1" sz="4300">
                  <a:solidFill>
                    <a:srgbClr val="FFFFFF"/>
                  </a:solidFill>
                  <a:latin typeface="Arial"/>
                  <a:ea typeface="Arial"/>
                  <a:cs typeface="Arial"/>
                  <a:sym typeface="Arial"/>
                </a:defRPr>
              </a:lvl1pPr>
            </a:lstStyle>
            <a:p>
              <a:pPr/>
              <a:r>
                <a:t>JOBBCOACHING</a:t>
              </a:r>
            </a:p>
          </p:txBody>
        </p:sp>
        <p:sp>
          <p:nvSpPr>
            <p:cNvPr id="403" name="Boka möte med kommunens vägledare"/>
            <p:cNvSpPr txBox="1"/>
            <p:nvPr/>
          </p:nvSpPr>
          <p:spPr>
            <a:xfrm>
              <a:off x="578417" y="2290957"/>
              <a:ext cx="5519095" cy="139433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lnSpc>
                  <a:spcPct val="120000"/>
                </a:lnSpc>
                <a:defRPr sz="4100">
                  <a:solidFill>
                    <a:srgbClr val="FFFFFF"/>
                  </a:solidFill>
                  <a:latin typeface="Arial"/>
                  <a:ea typeface="Arial"/>
                  <a:cs typeface="Arial"/>
                  <a:sym typeface="Arial"/>
                </a:defRPr>
              </a:lvl1pPr>
            </a:lstStyle>
            <a:p>
              <a:pPr/>
              <a:r>
                <a:t>Boka möte med kommunens vägledare</a:t>
              </a:r>
            </a:p>
          </p:txBody>
        </p:sp>
      </p:grpSp>
      <p:grpSp>
        <p:nvGrpSpPr>
          <p:cNvPr id="408" name="Gruppera"/>
          <p:cNvGrpSpPr/>
          <p:nvPr/>
        </p:nvGrpSpPr>
        <p:grpSpPr>
          <a:xfrm>
            <a:off x="16176098" y="2913124"/>
            <a:ext cx="6560754" cy="6560755"/>
            <a:chOff x="-1" y="0"/>
            <a:chExt cx="6560753" cy="6560753"/>
          </a:xfrm>
        </p:grpSpPr>
        <p:sp>
          <p:nvSpPr>
            <p:cNvPr id="405" name="Kvadrat"/>
            <p:cNvSpPr/>
            <p:nvPr/>
          </p:nvSpPr>
          <p:spPr>
            <a:xfrm>
              <a:off x="-2" y="-1"/>
              <a:ext cx="6560754" cy="6560755"/>
            </a:xfrm>
            <a:prstGeom prst="rect">
              <a:avLst/>
            </a:prstGeom>
            <a:solidFill>
              <a:srgbClr val="719787"/>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06" name="STUDIEVÄGLEDNING"/>
            <p:cNvSpPr txBox="1"/>
            <p:nvPr/>
          </p:nvSpPr>
          <p:spPr>
            <a:xfrm>
              <a:off x="92534" y="1023519"/>
              <a:ext cx="6375682" cy="706035"/>
            </a:xfrm>
            <a:prstGeom prst="rect">
              <a:avLst/>
            </a:prstGeom>
            <a:noFill/>
            <a:ln w="12700" cap="flat">
              <a:noFill/>
              <a:miter lim="400000"/>
            </a:ln>
            <a:effectLst>
              <a:outerShdw sx="100000" sy="100000" kx="0" ky="0" algn="b" rotWithShape="0" blurRad="266700" dist="0" dir="5400000">
                <a:srgbClr val="929292"/>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b="1" sz="4300">
                  <a:solidFill>
                    <a:srgbClr val="FFFFFF"/>
                  </a:solidFill>
                  <a:latin typeface="Arial"/>
                  <a:ea typeface="Arial"/>
                  <a:cs typeface="Arial"/>
                  <a:sym typeface="Arial"/>
                </a:defRPr>
              </a:lvl1pPr>
            </a:lstStyle>
            <a:p>
              <a:pPr/>
              <a:r>
                <a:t>STUDIEVÄGLEDNING</a:t>
              </a:r>
            </a:p>
          </p:txBody>
        </p:sp>
        <p:sp>
          <p:nvSpPr>
            <p:cNvPr id="407" name="Boka möte med kommunens studie- och yrkesvägledare"/>
            <p:cNvSpPr txBox="1"/>
            <p:nvPr/>
          </p:nvSpPr>
          <p:spPr>
            <a:xfrm>
              <a:off x="578417" y="2290957"/>
              <a:ext cx="5519095" cy="210721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lnSpc>
                  <a:spcPct val="120000"/>
                </a:lnSpc>
                <a:defRPr sz="4100">
                  <a:solidFill>
                    <a:srgbClr val="FFFFFF"/>
                  </a:solidFill>
                  <a:latin typeface="Arial"/>
                  <a:ea typeface="Arial"/>
                  <a:cs typeface="Arial"/>
                  <a:sym typeface="Arial"/>
                </a:defRPr>
              </a:lvl1pPr>
            </a:lstStyle>
            <a:p>
              <a:pPr/>
              <a:r>
                <a:t>Boka möte med kommunens studie- och yrkesvägledare</a:t>
              </a:r>
            </a:p>
          </p:txBody>
        </p:sp>
      </p:grpSp>
      <p:pic>
        <p:nvPicPr>
          <p:cNvPr id="409" name="Karlskrona_3_ram_vit.png" descr="Karlskrona_3_ram_vit.png"/>
          <p:cNvPicPr>
            <a:picLocks noChangeAspect="1"/>
          </p:cNvPicPr>
          <p:nvPr/>
        </p:nvPicPr>
        <p:blipFill>
          <a:blip r:embed="rId3">
            <a:extLst/>
          </a:blip>
          <a:stretch>
            <a:fillRect/>
          </a:stretch>
        </p:blipFill>
        <p:spPr>
          <a:xfrm>
            <a:off x="20966546" y="10488755"/>
            <a:ext cx="1854025" cy="1854972"/>
          </a:xfrm>
          <a:prstGeom prst="rect">
            <a:avLst/>
          </a:prstGeom>
          <a:ln w="12700">
            <a:miter lim="400000"/>
          </a:ln>
        </p:spPr>
      </p:pic>
      <p:grpSp>
        <p:nvGrpSpPr>
          <p:cNvPr id="412" name="Gruppera"/>
          <p:cNvGrpSpPr/>
          <p:nvPr/>
        </p:nvGrpSpPr>
        <p:grpSpPr>
          <a:xfrm>
            <a:off x="7628847" y="7415164"/>
            <a:ext cx="4559937" cy="5311708"/>
            <a:chOff x="0" y="-1"/>
            <a:chExt cx="4559936" cy="5311707"/>
          </a:xfrm>
        </p:grpSpPr>
        <p:sp>
          <p:nvSpPr>
            <p:cNvPr id="410" name="Form"/>
            <p:cNvSpPr/>
            <p:nvPr/>
          </p:nvSpPr>
          <p:spPr>
            <a:xfrm>
              <a:off x="-2" y="-2"/>
              <a:ext cx="4559938" cy="53117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539" y="0"/>
                  </a:moveTo>
                  <a:lnTo>
                    <a:pt x="0" y="0"/>
                  </a:lnTo>
                  <a:lnTo>
                    <a:pt x="0" y="18032"/>
                  </a:lnTo>
                  <a:lnTo>
                    <a:pt x="6604" y="18032"/>
                  </a:lnTo>
                  <a:lnTo>
                    <a:pt x="4710" y="21600"/>
                  </a:lnTo>
                  <a:lnTo>
                    <a:pt x="9852" y="18011"/>
                  </a:lnTo>
                  <a:lnTo>
                    <a:pt x="21600" y="18011"/>
                  </a:lnTo>
                  <a:lnTo>
                    <a:pt x="21539" y="0"/>
                  </a:lnTo>
                  <a:close/>
                </a:path>
              </a:pathLst>
            </a:custGeom>
            <a:solidFill>
              <a:srgbClr val="FFFFFF"/>
            </a:solidFill>
            <a:ln w="12700" cap="flat">
              <a:noFill/>
              <a:miter lim="400000"/>
            </a:ln>
            <a:effectLst/>
          </p:spPr>
          <p:txBody>
            <a:bodyPr wrap="square" lIns="50800" tIns="50800" rIns="50800" bIns="50800" numCol="1" anchor="ctr">
              <a:noAutofit/>
            </a:bodyPr>
            <a:lstStyle/>
            <a:p>
              <a:pPr>
                <a:defRPr>
                  <a:latin typeface="+mj-lt"/>
                  <a:ea typeface="+mj-ea"/>
                  <a:cs typeface="+mj-cs"/>
                  <a:sym typeface="Helvetica Neue"/>
                </a:defRPr>
              </a:pPr>
            </a:p>
          </p:txBody>
        </p:sp>
        <p:pic>
          <p:nvPicPr>
            <p:cNvPr id="411" name="qrcode_ikarlskrona.com.png" descr="qrcode_ikarlskrona.com.png"/>
            <p:cNvPicPr>
              <a:picLocks noChangeAspect="1"/>
            </p:cNvPicPr>
            <p:nvPr/>
          </p:nvPicPr>
          <p:blipFill>
            <a:blip r:embed="rId4">
              <a:extLst/>
            </a:blip>
            <a:stretch>
              <a:fillRect/>
            </a:stretch>
          </p:blipFill>
          <p:spPr>
            <a:xfrm>
              <a:off x="202606" y="118003"/>
              <a:ext cx="4154721" cy="4154719"/>
            </a:xfrm>
            <a:prstGeom prst="rect">
              <a:avLst/>
            </a:prstGeom>
            <a:ln w="12700" cap="flat">
              <a:noFill/>
              <a:miter lim="400000"/>
            </a:ln>
            <a:effectLst/>
          </p:spPr>
        </p:pic>
      </p:gr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400"/>
                                        </p:tgtEl>
                                        <p:attrNameLst>
                                          <p:attrName>style.visibility</p:attrName>
                                        </p:attrNameLst>
                                      </p:cBhvr>
                                      <p:to>
                                        <p:strVal val="visible"/>
                                      </p:to>
                                    </p:set>
                                    <p:animEffect filter="fade" transition="in">
                                      <p:cBhvr>
                                        <p:cTn id="7" dur="1000"/>
                                        <p:tgtEl>
                                          <p:spTgt spid="400"/>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404"/>
                                        </p:tgtEl>
                                        <p:attrNameLst>
                                          <p:attrName>style.visibility</p:attrName>
                                        </p:attrNameLst>
                                      </p:cBhvr>
                                      <p:to>
                                        <p:strVal val="visible"/>
                                      </p:to>
                                    </p:set>
                                    <p:animEffect filter="fade" transition="in">
                                      <p:cBhvr>
                                        <p:cTn id="11" dur="1000"/>
                                        <p:tgtEl>
                                          <p:spTgt spid="404"/>
                                        </p:tgtEl>
                                      </p:cBhvr>
                                    </p:animEffect>
                                  </p:childTnLst>
                                </p:cTn>
                              </p:par>
                            </p:childTnLst>
                          </p:cTn>
                        </p:par>
                        <p:par>
                          <p:cTn id="12" fill="hold">
                            <p:stCondLst>
                              <p:cond delay="2000"/>
                            </p:stCondLst>
                            <p:childTnLst>
                              <p:par>
                                <p:cTn id="13" presetClass="entr" nodeType="afterEffect" presetID="10" grpId="3" fill="hold">
                                  <p:stCondLst>
                                    <p:cond delay="0"/>
                                  </p:stCondLst>
                                  <p:iterate type="el" backwards="0">
                                    <p:tmAbs val="0"/>
                                  </p:iterate>
                                  <p:childTnLst>
                                    <p:set>
                                      <p:cBhvr>
                                        <p:cTn id="14" fill="hold"/>
                                        <p:tgtEl>
                                          <p:spTgt spid="408"/>
                                        </p:tgtEl>
                                        <p:attrNameLst>
                                          <p:attrName>style.visibility</p:attrName>
                                        </p:attrNameLst>
                                      </p:cBhvr>
                                      <p:to>
                                        <p:strVal val="visible"/>
                                      </p:to>
                                    </p:set>
                                    <p:animEffect filter="fade" transition="in">
                                      <p:cBhvr>
                                        <p:cTn id="15" dur="1000"/>
                                        <p:tgtEl>
                                          <p:spTgt spid="408"/>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4" fill="hold">
                                  <p:stCondLst>
                                    <p:cond delay="0"/>
                                  </p:stCondLst>
                                  <p:iterate type="el" backwards="0">
                                    <p:tmAbs val="0"/>
                                  </p:iterate>
                                  <p:childTnLst>
                                    <p:set>
                                      <p:cBhvr>
                                        <p:cTn id="19" fill="hold"/>
                                        <p:tgtEl>
                                          <p:spTgt spid="412"/>
                                        </p:tgtEl>
                                        <p:attrNameLst>
                                          <p:attrName>style.visibility</p:attrName>
                                        </p:attrNameLst>
                                      </p:cBhvr>
                                      <p:to>
                                        <p:strVal val="visible"/>
                                      </p:to>
                                    </p:set>
                                    <p:animEffect filter="fade" transition="in">
                                      <p:cBhvr>
                                        <p:cTn id="20" dur="1000"/>
                                        <p:tgtEl>
                                          <p:spTgt spid="4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08" grpId="3"/>
      <p:bldP build="whole" bldLvl="1" animBg="1" rev="0" advAuto="0" spid="404" grpId="2"/>
      <p:bldP build="whole" bldLvl="1" animBg="1" rev="0" advAuto="0" spid="400" grpId="1"/>
      <p:bldP build="whole" bldLvl="1" animBg="1" rev="0" advAuto="0" spid="412" grpId="4"/>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4" name="Presentation Platsvarumärket (Industrigruppen).019.jpeg" descr="Presentation Platsvarumärket (Industrigruppen).019.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415" name="Bo i Karlskrona"/>
          <p:cNvSpPr txBox="1"/>
          <p:nvPr/>
        </p:nvSpPr>
        <p:spPr>
          <a:xfrm>
            <a:off x="12887920" y="1823777"/>
            <a:ext cx="12690751" cy="13108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8500">
                <a:solidFill>
                  <a:srgbClr val="FFFFFF"/>
                </a:solidFill>
                <a:latin typeface="Arial"/>
                <a:ea typeface="Arial"/>
                <a:cs typeface="Arial"/>
                <a:sym typeface="Arial"/>
              </a:defRPr>
            </a:lvl1pPr>
          </a:lstStyle>
          <a:p>
            <a:pPr/>
            <a:r>
              <a:t>Bo i Karlskrona</a:t>
            </a:r>
          </a:p>
        </p:txBody>
      </p:sp>
      <p:sp>
        <p:nvSpPr>
          <p:cNvPr id="416" name="I Karlskrona byggs det ständigt nytt. I stadsdelar som Kilströmskaj och Pottholmen har det nyligen byggts nya spännande bostäder med havet alldeles intill."/>
          <p:cNvSpPr txBox="1"/>
          <p:nvPr/>
        </p:nvSpPr>
        <p:spPr>
          <a:xfrm>
            <a:off x="1845340" y="10529561"/>
            <a:ext cx="13801423" cy="2192409"/>
          </a:xfrm>
          <a:prstGeom prst="rect">
            <a:avLst/>
          </a:prstGeom>
          <a:ln w="12700">
            <a:miter lim="400000"/>
          </a:ln>
          <a:effectLst>
            <a:outerShdw sx="100000" sy="100000" kx="0" ky="0" algn="b" rotWithShape="0" blurRad="393700" dist="0" dir="540000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lvl1pPr algn="l">
              <a:lnSpc>
                <a:spcPct val="120000"/>
              </a:lnSpc>
              <a:defRPr sz="4300">
                <a:solidFill>
                  <a:srgbClr val="FFFFFF"/>
                </a:solidFill>
                <a:latin typeface="Arial"/>
                <a:ea typeface="Arial"/>
                <a:cs typeface="Arial"/>
                <a:sym typeface="Arial"/>
              </a:defRPr>
            </a:lvl1pPr>
          </a:lstStyle>
          <a:p>
            <a:pPr/>
            <a:r>
              <a:t>I Karlskrona byggs det ständigt nytt. I stadsdelar som Kilströmskaj och Pottholmen har det nyligen byggts nya spännande bostäder med havet alldeles intill.</a:t>
            </a:r>
          </a:p>
        </p:txBody>
      </p:sp>
      <p:pic>
        <p:nvPicPr>
          <p:cNvPr id="417" name="Karlskrona_3_ram_vit.png" descr="Karlskrona_3_ram_vit.png"/>
          <p:cNvPicPr>
            <a:picLocks noChangeAspect="1"/>
          </p:cNvPicPr>
          <p:nvPr/>
        </p:nvPicPr>
        <p:blipFill>
          <a:blip r:embed="rId3">
            <a:extLst/>
          </a:blip>
          <a:stretch>
            <a:fillRect/>
          </a:stretch>
        </p:blipFill>
        <p:spPr>
          <a:xfrm>
            <a:off x="20966546" y="10488755"/>
            <a:ext cx="1854025" cy="185497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9" name="Presentation Platsvarumärket (Industrigruppen).020.jpeg" descr="Presentation Platsvarumärket (Industrigruppen).020.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pic>
        <p:nvPicPr>
          <p:cNvPr id="420" name="Karlskrona_3_ram_vit.png" descr="Karlskrona_3_ram_vit.png"/>
          <p:cNvPicPr>
            <a:picLocks noChangeAspect="1"/>
          </p:cNvPicPr>
          <p:nvPr/>
        </p:nvPicPr>
        <p:blipFill>
          <a:blip r:embed="rId3">
            <a:extLst/>
          </a:blip>
          <a:stretch>
            <a:fillRect/>
          </a:stretch>
        </p:blipFill>
        <p:spPr>
          <a:xfrm>
            <a:off x="20966546" y="10488755"/>
            <a:ext cx="1854025" cy="1854972"/>
          </a:xfrm>
          <a:prstGeom prst="rect">
            <a:avLst/>
          </a:prstGeom>
          <a:ln w="12700">
            <a:miter lim="400000"/>
          </a:ln>
        </p:spPr>
      </p:pic>
      <p:sp>
        <p:nvSpPr>
          <p:cNvPr id="421" name="Rektangel"/>
          <p:cNvSpPr/>
          <p:nvPr/>
        </p:nvSpPr>
        <p:spPr>
          <a:xfrm>
            <a:off x="1189035" y="1372389"/>
            <a:ext cx="7582421" cy="6387408"/>
          </a:xfrm>
          <a:prstGeom prst="rect">
            <a:avLst/>
          </a:prstGeom>
          <a:solidFill>
            <a:srgbClr val="5C7D8E"/>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22" name="Karlskrona fortsätter  att växa och utveckla nya attraktiva livsmiljöer - 2000 nya bostäder planeras den kommande fem åren."/>
          <p:cNvSpPr txBox="1"/>
          <p:nvPr/>
        </p:nvSpPr>
        <p:spPr>
          <a:xfrm>
            <a:off x="1998658" y="2355107"/>
            <a:ext cx="6323431" cy="38933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400">
                <a:solidFill>
                  <a:srgbClr val="FFFFFF"/>
                </a:solidFill>
                <a:latin typeface="Arial"/>
                <a:ea typeface="Arial"/>
                <a:cs typeface="Arial"/>
                <a:sym typeface="Arial"/>
              </a:defRPr>
            </a:pPr>
            <a:r>
              <a:t>Karlskrona fortsätter </a:t>
            </a:r>
            <a:br/>
            <a:r>
              <a:t>att växa och utveckla nya attraktiva livsmiljöer - 2000 nya bostäder planeras den kommande fem åren.</a:t>
            </a:r>
          </a:p>
        </p:txBody>
      </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4" name="Presentation Platsvarumärket (Industrigruppen).021.jpeg" descr="Presentation Platsvarumärket (Industrigruppen).021.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425" name="Leva i Karlskrona"/>
          <p:cNvSpPr txBox="1"/>
          <p:nvPr/>
        </p:nvSpPr>
        <p:spPr>
          <a:xfrm>
            <a:off x="2022420" y="6522900"/>
            <a:ext cx="13333571" cy="1310885"/>
          </a:xfrm>
          <a:prstGeom prst="rect">
            <a:avLst/>
          </a:prstGeom>
          <a:ln w="12700">
            <a:miter lim="400000"/>
          </a:ln>
          <a:effectLst>
            <a:outerShdw sx="100000" sy="100000" kx="0" ky="0" algn="b" rotWithShape="0" blurRad="952500" dist="0" dir="5400000">
              <a:srgbClr val="5E5E5E">
                <a:alpha val="48880"/>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8500">
                <a:solidFill>
                  <a:srgbClr val="FFFFFF"/>
                </a:solidFill>
                <a:latin typeface="Arial"/>
                <a:ea typeface="Arial"/>
                <a:cs typeface="Arial"/>
                <a:sym typeface="Arial"/>
              </a:defRPr>
            </a:lvl1pPr>
          </a:lstStyle>
          <a:p>
            <a:pPr/>
            <a:r>
              <a:t>Leva i Karlskrona</a:t>
            </a:r>
          </a:p>
        </p:txBody>
      </p:sp>
      <p:pic>
        <p:nvPicPr>
          <p:cNvPr id="426" name="Karlskrona_3_ram_vit.png" descr="Karlskrona_3_ram_vit.png"/>
          <p:cNvPicPr>
            <a:picLocks noChangeAspect="1"/>
          </p:cNvPicPr>
          <p:nvPr/>
        </p:nvPicPr>
        <p:blipFill>
          <a:blip r:embed="rId3">
            <a:extLst/>
          </a:blip>
          <a:stretch>
            <a:fillRect/>
          </a:stretch>
        </p:blipFill>
        <p:spPr>
          <a:xfrm>
            <a:off x="20966546" y="10488755"/>
            <a:ext cx="1854025" cy="1854972"/>
          </a:xfrm>
          <a:prstGeom prst="rect">
            <a:avLst/>
          </a:prstGeom>
          <a:ln w="12700">
            <a:miter lim="400000"/>
          </a:ln>
        </p:spPr>
      </p:pic>
      <p:sp>
        <p:nvSpPr>
          <p:cNvPr id="427" name="Här kombineras den mindre stadens närhet, med storstadens möjligheter. Här är det lite enklare att hitta den där balansen, balansen mellan spännande yrkesutmaningar och det goda, trygga livet."/>
          <p:cNvSpPr txBox="1"/>
          <p:nvPr/>
        </p:nvSpPr>
        <p:spPr>
          <a:xfrm>
            <a:off x="1971976" y="1338171"/>
            <a:ext cx="12765645" cy="293559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nSpc>
                <a:spcPct val="120000"/>
              </a:lnSpc>
              <a:defRPr sz="4300">
                <a:solidFill>
                  <a:srgbClr val="000000"/>
                </a:solidFill>
                <a:latin typeface="Arial"/>
                <a:ea typeface="Arial"/>
                <a:cs typeface="Arial"/>
                <a:sym typeface="Arial"/>
              </a:defRPr>
            </a:lvl1pPr>
          </a:lstStyle>
          <a:p>
            <a:pPr/>
            <a:r>
              <a:t>Här kombineras den mindre stadens närhet, med storstadens möjligheter. Här är det lite enklare att hitta den där balansen, balansen mellan spännande yrkesutmaningar och det goda, trygga livet.</a:t>
            </a:r>
          </a:p>
        </p:txBody>
      </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9" name="23.001.jpeg" descr="23.001.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430" name="Barn i Karlskrona"/>
          <p:cNvSpPr txBox="1"/>
          <p:nvPr/>
        </p:nvSpPr>
        <p:spPr>
          <a:xfrm>
            <a:off x="12353245" y="2641444"/>
            <a:ext cx="13333573" cy="1310885"/>
          </a:xfrm>
          <a:prstGeom prst="rect">
            <a:avLst/>
          </a:prstGeom>
          <a:ln w="12700">
            <a:miter lim="400000"/>
          </a:ln>
          <a:effectLst>
            <a:outerShdw sx="100000" sy="100000" kx="0" ky="0" algn="b" rotWithShape="0" blurRad="990600" dist="0" dir="5400000">
              <a:srgbClr val="004D80">
                <a:alpha val="25184"/>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8500">
                <a:solidFill>
                  <a:srgbClr val="000000"/>
                </a:solidFill>
                <a:latin typeface="Arial"/>
                <a:ea typeface="Arial"/>
                <a:cs typeface="Arial"/>
                <a:sym typeface="Arial"/>
              </a:defRPr>
            </a:lvl1pPr>
          </a:lstStyle>
          <a:p>
            <a:pPr/>
            <a:r>
              <a:t>Barn i Karlskrona</a:t>
            </a:r>
          </a:p>
        </p:txBody>
      </p:sp>
      <p:sp>
        <p:nvSpPr>
          <p:cNvPr id="431" name="I Karlskrona kommun finns cirka 60 kommunala och fristående förskolor, 38 grundskolor och 5 gymnasieskolor.  Här kan man läsa Internationell Bachelor (IB) på Grundskola och Gymnasium."/>
          <p:cNvSpPr txBox="1"/>
          <p:nvPr/>
        </p:nvSpPr>
        <p:spPr>
          <a:xfrm>
            <a:off x="12434891" y="4446675"/>
            <a:ext cx="10742096" cy="3678783"/>
          </a:xfrm>
          <a:prstGeom prst="rect">
            <a:avLst/>
          </a:prstGeom>
          <a:ln w="12700">
            <a:miter lim="400000"/>
          </a:ln>
          <a:effectLst>
            <a:outerShdw sx="100000" sy="100000" kx="0" ky="0" algn="b" rotWithShape="0" blurRad="990600" dist="0" dir="5400000">
              <a:srgbClr val="004D80">
                <a:alpha val="25184"/>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algn="l">
              <a:lnSpc>
                <a:spcPct val="120000"/>
              </a:lnSpc>
              <a:defRPr sz="4300">
                <a:solidFill>
                  <a:srgbClr val="000000"/>
                </a:solidFill>
                <a:latin typeface="Arial"/>
                <a:ea typeface="Arial"/>
                <a:cs typeface="Arial"/>
                <a:sym typeface="Arial"/>
              </a:defRPr>
            </a:pPr>
            <a:r>
              <a:t>I Karlskrona kommun finns cirka 60 kommunala och fristående förskolor,</a:t>
            </a:r>
            <a:br/>
            <a:r>
              <a:t>38 grundskolor och 5 gymnasieskolor. </a:t>
            </a:r>
            <a:br/>
            <a:r>
              <a:t>Här kan man läsa Internationell Bachelor (IB) på Grundskola och Gymnasium.</a:t>
            </a:r>
          </a:p>
        </p:txBody>
      </p:sp>
      <p:pic>
        <p:nvPicPr>
          <p:cNvPr id="432" name="Karlskrona_3_ram_svart.png" descr="Karlskrona_3_ram_svart.png"/>
          <p:cNvPicPr>
            <a:picLocks noChangeAspect="1"/>
          </p:cNvPicPr>
          <p:nvPr/>
        </p:nvPicPr>
        <p:blipFill>
          <a:blip r:embed="rId3">
            <a:extLst/>
          </a:blip>
          <a:stretch>
            <a:fillRect/>
          </a:stretch>
        </p:blipFill>
        <p:spPr>
          <a:xfrm>
            <a:off x="20965145" y="10488159"/>
            <a:ext cx="1856827" cy="1857776"/>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34" name="24.001.jpeg" descr="24.001.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pic>
        <p:nvPicPr>
          <p:cNvPr id="435" name="Karlskrona_3_ram_vit.png" descr="Karlskrona_3_ram_vit.png"/>
          <p:cNvPicPr>
            <a:picLocks noChangeAspect="1"/>
          </p:cNvPicPr>
          <p:nvPr/>
        </p:nvPicPr>
        <p:blipFill>
          <a:blip r:embed="rId3">
            <a:extLst/>
          </a:blip>
          <a:stretch>
            <a:fillRect/>
          </a:stretch>
        </p:blipFill>
        <p:spPr>
          <a:xfrm>
            <a:off x="20966546" y="10488755"/>
            <a:ext cx="1854025" cy="1854972"/>
          </a:xfrm>
          <a:prstGeom prst="rect">
            <a:avLst/>
          </a:prstGeom>
          <a:ln w="12700">
            <a:miter lim="400000"/>
          </a:ln>
        </p:spPr>
      </p:pic>
      <p:sp>
        <p:nvSpPr>
          <p:cNvPr id="436" name="Idrott i Karlskrona"/>
          <p:cNvSpPr txBox="1"/>
          <p:nvPr/>
        </p:nvSpPr>
        <p:spPr>
          <a:xfrm>
            <a:off x="4328497" y="2013017"/>
            <a:ext cx="17499376" cy="13108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r">
              <a:defRPr b="1" sz="8500">
                <a:solidFill>
                  <a:srgbClr val="FFFFFF"/>
                </a:solidFill>
                <a:latin typeface="Arial"/>
                <a:ea typeface="Arial"/>
                <a:cs typeface="Arial"/>
                <a:sym typeface="Arial"/>
              </a:defRPr>
            </a:lvl1pPr>
          </a:lstStyle>
          <a:p>
            <a:pPr/>
            <a:r>
              <a:t>Idrott i Karlskrona</a:t>
            </a:r>
          </a:p>
        </p:txBody>
      </p:sp>
      <p:sp>
        <p:nvSpPr>
          <p:cNvPr id="437" name="Karlskrona är en föreningstät kommun  med ett brett utbud, allt från kajakklubbar  till högsta ligan i handboll."/>
          <p:cNvSpPr txBox="1"/>
          <p:nvPr/>
        </p:nvSpPr>
        <p:spPr>
          <a:xfrm>
            <a:off x="8460986" y="3785646"/>
            <a:ext cx="13495399" cy="240656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r">
              <a:lnSpc>
                <a:spcPct val="120000"/>
              </a:lnSpc>
              <a:defRPr sz="4600">
                <a:solidFill>
                  <a:srgbClr val="FFFFFF"/>
                </a:solidFill>
                <a:latin typeface="Arial"/>
                <a:ea typeface="Arial"/>
                <a:cs typeface="Arial"/>
                <a:sym typeface="Arial"/>
              </a:defRPr>
            </a:pPr>
            <a:r>
              <a:t>Karlskrona är en föreningstät kommun </a:t>
            </a:r>
            <a:br/>
            <a:r>
              <a:t>med ett brett utbud, allt från kajakklubbar </a:t>
            </a:r>
            <a:br/>
            <a:r>
              <a:t>till högsta ligan i handboll.</a:t>
            </a:r>
          </a:p>
        </p:txBody>
      </p:sp>
      <p:sp>
        <p:nvSpPr>
          <p:cNvPr id="438" name="Foto: Håkan Erwing"/>
          <p:cNvSpPr txBox="1"/>
          <p:nvPr/>
        </p:nvSpPr>
        <p:spPr>
          <a:xfrm rot="5400000">
            <a:off x="-1021243" y="9022936"/>
            <a:ext cx="4129311" cy="6200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lnSpc>
                <a:spcPct val="120000"/>
              </a:lnSpc>
              <a:defRPr sz="3600">
                <a:solidFill>
                  <a:srgbClr val="FFFFFF"/>
                </a:solidFill>
                <a:latin typeface="Arial"/>
                <a:ea typeface="Arial"/>
                <a:cs typeface="Arial"/>
                <a:sym typeface="Arial"/>
              </a:defRPr>
            </a:lvl1pPr>
          </a:lstStyle>
          <a:p>
            <a:pPr/>
            <a:r>
              <a:t>Foto: Håkan Erwing</a:t>
            </a:r>
          </a:p>
        </p:txBody>
      </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40" name="Presentation Platsvarumärket (Industrigruppen).022.jpeg" descr="Presentation Platsvarumärket (Industrigruppen).022.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441" name="Skärgård i Karlskrona"/>
          <p:cNvSpPr txBox="1"/>
          <p:nvPr/>
        </p:nvSpPr>
        <p:spPr>
          <a:xfrm>
            <a:off x="2365230" y="8291800"/>
            <a:ext cx="13333568" cy="1310885"/>
          </a:xfrm>
          <a:prstGeom prst="rect">
            <a:avLst/>
          </a:prstGeom>
          <a:ln w="12700">
            <a:miter lim="400000"/>
          </a:ln>
          <a:effectLst>
            <a:outerShdw sx="100000" sy="100000" kx="0" ky="0" algn="b" rotWithShape="0" blurRad="711200" dist="31250" dir="5400000">
              <a:srgbClr val="004D80">
                <a:alpha val="48500"/>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8500">
                <a:solidFill>
                  <a:srgbClr val="FFFFFF"/>
                </a:solidFill>
                <a:latin typeface="Arial"/>
                <a:ea typeface="Arial"/>
                <a:cs typeface="Arial"/>
                <a:sym typeface="Arial"/>
              </a:defRPr>
            </a:lvl1pPr>
          </a:lstStyle>
          <a:p>
            <a:pPr/>
            <a:r>
              <a:t>Skärgård i Karlskrona</a:t>
            </a:r>
          </a:p>
        </p:txBody>
      </p:sp>
      <p:sp>
        <p:nvSpPr>
          <p:cNvPr id="442" name="Skärgården är en naturlig del av livet i Karlskrona. Skärgård ingår i biosfärområde Blekinge arkipelag som utsågs av FN-organet Unesco år 2011 för sina höga och unika natur- och kulturvärden."/>
          <p:cNvSpPr txBox="1"/>
          <p:nvPr/>
        </p:nvSpPr>
        <p:spPr>
          <a:xfrm>
            <a:off x="2390627" y="10027290"/>
            <a:ext cx="17336550" cy="2192409"/>
          </a:xfrm>
          <a:prstGeom prst="rect">
            <a:avLst/>
          </a:prstGeom>
          <a:ln w="12700">
            <a:miter lim="400000"/>
          </a:ln>
          <a:effectLst>
            <a:outerShdw sx="100000" sy="100000" kx="0" ky="0" algn="b" rotWithShape="0" blurRad="266700" dist="0" dir="5400000">
              <a:srgbClr val="004D80"/>
            </a:outerShdw>
          </a:effectLst>
          <a:extLst>
            <a:ext uri="{C572A759-6A51-4108-AA02-DFA0A04FC94B}">
              <ma14:wrappingTextBoxFlag xmlns:ma14="http://schemas.microsoft.com/office/mac/drawingml/2011/main" val="1"/>
            </a:ext>
          </a:extLst>
        </p:spPr>
        <p:txBody>
          <a:bodyPr lIns="50800" tIns="50800" rIns="50800" bIns="50800">
            <a:spAutoFit/>
          </a:bodyPr>
          <a:lstStyle>
            <a:lvl1pPr algn="l">
              <a:lnSpc>
                <a:spcPct val="120000"/>
              </a:lnSpc>
              <a:defRPr sz="4300">
                <a:solidFill>
                  <a:srgbClr val="FFFFFF"/>
                </a:solidFill>
                <a:latin typeface="Arial"/>
                <a:ea typeface="Arial"/>
                <a:cs typeface="Arial"/>
                <a:sym typeface="Arial"/>
              </a:defRPr>
            </a:lvl1pPr>
          </a:lstStyle>
          <a:p>
            <a:pPr/>
            <a:r>
              <a:t>Skärgården är en naturlig del av livet i Karlskrona. Skärgård ingår i biosfärområde Blekinge arkipelag som utsågs av FN-organet Unesco år 2011 för sina höga och unika natur- och kulturvärden. </a:t>
            </a:r>
          </a:p>
        </p:txBody>
      </p:sp>
      <p:pic>
        <p:nvPicPr>
          <p:cNvPr id="443" name="Karlskrona_3_ram_vit.png" descr="Karlskrona_3_ram_vit.png"/>
          <p:cNvPicPr>
            <a:picLocks noChangeAspect="1"/>
          </p:cNvPicPr>
          <p:nvPr/>
        </p:nvPicPr>
        <p:blipFill>
          <a:blip r:embed="rId3">
            <a:extLst/>
          </a:blip>
          <a:stretch>
            <a:fillRect/>
          </a:stretch>
        </p:blipFill>
        <p:spPr>
          <a:xfrm>
            <a:off x="20966546" y="10488755"/>
            <a:ext cx="1854025" cy="185497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45" name="Presentation Platsvarumärket (Industrigruppen).023.jpeg" descr="Presentation Platsvarumärket (Industrigruppen).023.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446" name="Evenemang i Karlskrona"/>
          <p:cNvSpPr txBox="1"/>
          <p:nvPr/>
        </p:nvSpPr>
        <p:spPr>
          <a:xfrm>
            <a:off x="1995091" y="10095775"/>
            <a:ext cx="14880622" cy="13108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8500">
                <a:solidFill>
                  <a:srgbClr val="FFFFFF"/>
                </a:solidFill>
                <a:latin typeface="Arial"/>
                <a:ea typeface="Arial"/>
                <a:cs typeface="Arial"/>
                <a:sym typeface="Arial"/>
              </a:defRPr>
            </a:lvl1pPr>
          </a:lstStyle>
          <a:p>
            <a:pPr/>
            <a:r>
              <a:t>Evenemang i Karlskrona</a:t>
            </a:r>
          </a:p>
        </p:txBody>
      </p:sp>
      <p:sp>
        <p:nvSpPr>
          <p:cNvPr id="447" name="I Karlskrona händer det saker året runt. Större evenemang och folkfester som Skärgårdsfest och konserter till landskamper och elitidrott. Men också andra events som teatrar, föreläsningar och intima spelningar. Och såklart mycket mer…"/>
          <p:cNvSpPr txBox="1"/>
          <p:nvPr/>
        </p:nvSpPr>
        <p:spPr>
          <a:xfrm>
            <a:off x="11287179" y="2989556"/>
            <a:ext cx="11753599" cy="4863977"/>
          </a:xfrm>
          <a:prstGeom prst="rect">
            <a:avLst/>
          </a:prstGeom>
          <a:ln w="12700">
            <a:miter lim="400000"/>
          </a:ln>
          <a:effectLst>
            <a:outerShdw sx="100000" sy="100000" kx="0" ky="0" algn="b" rotWithShape="0" blurRad="127000" dist="0" dir="540000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lvl1pPr algn="l">
              <a:lnSpc>
                <a:spcPct val="120000"/>
              </a:lnSpc>
              <a:defRPr sz="4600">
                <a:solidFill>
                  <a:srgbClr val="FFFFFF"/>
                </a:solidFill>
                <a:latin typeface="Arial"/>
                <a:ea typeface="Arial"/>
                <a:cs typeface="Arial"/>
                <a:sym typeface="Arial"/>
              </a:defRPr>
            </a:lvl1pPr>
          </a:lstStyle>
          <a:p>
            <a:pPr/>
            <a:r>
              <a:t>I Karlskrona händer det saker året runt. Större evenemang och folkfester som Skärgårdsfest och konserter till landskamper och elitidrott. Men också andra events som teatrar, föreläsningar och intima spelningar. Och såklart mycket mer…</a:t>
            </a:r>
          </a:p>
        </p:txBody>
      </p:sp>
      <p:pic>
        <p:nvPicPr>
          <p:cNvPr id="448" name="Karlskrona_3_ram_vit.png" descr="Karlskrona_3_ram_vit.png"/>
          <p:cNvPicPr>
            <a:picLocks noChangeAspect="1"/>
          </p:cNvPicPr>
          <p:nvPr/>
        </p:nvPicPr>
        <p:blipFill>
          <a:blip r:embed="rId3">
            <a:extLst/>
          </a:blip>
          <a:stretch>
            <a:fillRect/>
          </a:stretch>
        </p:blipFill>
        <p:spPr>
          <a:xfrm>
            <a:off x="20966546" y="10488755"/>
            <a:ext cx="1854025" cy="185497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50" name="Presentation Platsvarumärket (Industrigruppen).024.jpeg" descr="Presentation Platsvarumärket (Industrigruppen).024.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pic>
        <p:nvPicPr>
          <p:cNvPr id="451" name="Karlskrona_3_ram_vit.png" descr="Karlskrona_3_ram_vit.png"/>
          <p:cNvPicPr>
            <a:picLocks noChangeAspect="1"/>
          </p:cNvPicPr>
          <p:nvPr/>
        </p:nvPicPr>
        <p:blipFill>
          <a:blip r:embed="rId3">
            <a:extLst/>
          </a:blip>
          <a:stretch>
            <a:fillRect/>
          </a:stretch>
        </p:blipFill>
        <p:spPr>
          <a:xfrm>
            <a:off x="20966546" y="10488755"/>
            <a:ext cx="1854025" cy="1854972"/>
          </a:xfrm>
          <a:prstGeom prst="rect">
            <a:avLst/>
          </a:prstGeom>
          <a:ln w="12700">
            <a:miter lim="400000"/>
          </a:ln>
        </p:spPr>
      </p:pic>
      <p:sp>
        <p:nvSpPr>
          <p:cNvPr id="452" name="Besöksmål i Karlskrona"/>
          <p:cNvSpPr txBox="1"/>
          <p:nvPr/>
        </p:nvSpPr>
        <p:spPr>
          <a:xfrm>
            <a:off x="1431579" y="10017779"/>
            <a:ext cx="17499376" cy="13108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8500">
                <a:solidFill>
                  <a:srgbClr val="FFFFFF"/>
                </a:solidFill>
                <a:latin typeface="Arial"/>
                <a:ea typeface="Arial"/>
                <a:cs typeface="Arial"/>
                <a:sym typeface="Arial"/>
              </a:defRPr>
            </a:lvl1pPr>
          </a:lstStyle>
          <a:p>
            <a:pPr/>
            <a:r>
              <a:t>Besöksmål i Karlskrona</a:t>
            </a:r>
          </a:p>
        </p:txBody>
      </p:sp>
      <p:sp>
        <p:nvSpPr>
          <p:cNvPr id="453" name="Förutom Marinmuseum finns det mängder med besöksmål i Karlskrona, Drottningskärs kastell, Världsarvet, Barnens gård för att nämna några.  Att sedan hela skärgården är tillgänglig för olika upplevelser är ett besöksmål i sig…"/>
          <p:cNvSpPr txBox="1"/>
          <p:nvPr/>
        </p:nvSpPr>
        <p:spPr>
          <a:xfrm>
            <a:off x="14570282" y="2976607"/>
            <a:ext cx="8013960" cy="6502252"/>
          </a:xfrm>
          <a:prstGeom prst="rect">
            <a:avLst/>
          </a:prstGeom>
          <a:ln w="12700">
            <a:miter lim="400000"/>
          </a:ln>
          <a:effectLst>
            <a:outerShdw sx="100000" sy="100000" kx="0" ky="0" algn="b" rotWithShape="0" blurRad="736600" dist="0" dir="540000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algn="l">
              <a:lnSpc>
                <a:spcPct val="120000"/>
              </a:lnSpc>
              <a:defRPr sz="4600">
                <a:solidFill>
                  <a:srgbClr val="FFFFFF"/>
                </a:solidFill>
                <a:latin typeface="Arial"/>
                <a:ea typeface="Arial"/>
                <a:cs typeface="Arial"/>
                <a:sym typeface="Arial"/>
              </a:defRPr>
            </a:pPr>
            <a:r>
              <a:t>Förutom Marinmuseum finns det mängder med besöksmål i Karlskrona, Drottningskärs kastell, Världsarvet, Barnens gård för att nämna några. </a:t>
            </a:r>
            <a:br/>
            <a:r>
              <a:t>Att sedan hela skärgården är tillgänglig för olika upplevelser är ett besöksmål i sig…   </a:t>
            </a:r>
          </a:p>
        </p:txBody>
      </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55" name="Presentation Platsvarumärket (Industrigruppen).025.jpeg" descr="Presentation Platsvarumärket (Industrigruppen).025.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456" name="Världsarvet i Karlskrona"/>
          <p:cNvSpPr txBox="1"/>
          <p:nvPr/>
        </p:nvSpPr>
        <p:spPr>
          <a:xfrm>
            <a:off x="1631984" y="4694654"/>
            <a:ext cx="14415164" cy="1310885"/>
          </a:xfrm>
          <a:prstGeom prst="rect">
            <a:avLst/>
          </a:prstGeom>
          <a:ln w="12700">
            <a:miter lim="400000"/>
          </a:ln>
          <a:effectLst>
            <a:outerShdw sx="100000" sy="100000" kx="0" ky="0" algn="b" rotWithShape="0" blurRad="736600" dist="0" dir="5400000">
              <a:srgbClr val="000000"/>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8500">
                <a:solidFill>
                  <a:srgbClr val="FFFFFF"/>
                </a:solidFill>
                <a:latin typeface="Arial"/>
                <a:ea typeface="Arial"/>
                <a:cs typeface="Arial"/>
                <a:sym typeface="Arial"/>
              </a:defRPr>
            </a:lvl1pPr>
          </a:lstStyle>
          <a:p>
            <a:pPr/>
            <a:r>
              <a:t>Världsarvet i Karlskrona</a:t>
            </a:r>
          </a:p>
        </p:txBody>
      </p:sp>
      <p:sp>
        <p:nvSpPr>
          <p:cNvPr id="457" name="Karlskronas marina historia är välbevarad.  Så välbevarad att UNESCO placerat staden på  listan över omistliga världsarv."/>
          <p:cNvSpPr txBox="1"/>
          <p:nvPr/>
        </p:nvSpPr>
        <p:spPr>
          <a:xfrm>
            <a:off x="1691445" y="6152084"/>
            <a:ext cx="11836425" cy="1978836"/>
          </a:xfrm>
          <a:prstGeom prst="rect">
            <a:avLst/>
          </a:prstGeom>
          <a:ln w="12700">
            <a:miter lim="400000"/>
          </a:ln>
          <a:effectLst>
            <a:outerShdw sx="100000" sy="100000" kx="0" ky="0" algn="b" rotWithShape="0" blurRad="736600" dist="0" dir="540000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algn="l">
              <a:lnSpc>
                <a:spcPct val="120000"/>
              </a:lnSpc>
              <a:defRPr sz="3900">
                <a:solidFill>
                  <a:srgbClr val="FFFFFF"/>
                </a:solidFill>
                <a:latin typeface="Arial"/>
                <a:ea typeface="Arial"/>
                <a:cs typeface="Arial"/>
                <a:sym typeface="Arial"/>
              </a:defRPr>
            </a:pPr>
            <a:r>
              <a:t>Karlskronas marina historia är välbevarad. </a:t>
            </a:r>
            <a:br/>
            <a:r>
              <a:t>Så välbevarad att UNESCO placerat staden på </a:t>
            </a:r>
            <a:br/>
            <a:r>
              <a:t>listan över omistliga världsarv. </a:t>
            </a:r>
          </a:p>
        </p:txBody>
      </p:sp>
      <p:pic>
        <p:nvPicPr>
          <p:cNvPr id="458" name="Karlskrona_3_ram_vit.png" descr="Karlskrona_3_ram_vit.png"/>
          <p:cNvPicPr>
            <a:picLocks noChangeAspect="1"/>
          </p:cNvPicPr>
          <p:nvPr/>
        </p:nvPicPr>
        <p:blipFill>
          <a:blip r:embed="rId3">
            <a:extLst/>
          </a:blip>
          <a:stretch>
            <a:fillRect/>
          </a:stretch>
        </p:blipFill>
        <p:spPr>
          <a:xfrm>
            <a:off x="20966546" y="10488755"/>
            <a:ext cx="1854025" cy="185497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60" name="Presentation Platsvarumärket (Industrigruppen).026.jpeg" descr="Presentation Platsvarumärket (Industrigruppen).026.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grpSp>
        <p:nvGrpSpPr>
          <p:cNvPr id="463" name="Gruppera"/>
          <p:cNvGrpSpPr/>
          <p:nvPr/>
        </p:nvGrpSpPr>
        <p:grpSpPr>
          <a:xfrm>
            <a:off x="3202066" y="7808479"/>
            <a:ext cx="4176172" cy="5169702"/>
            <a:chOff x="-1" y="0"/>
            <a:chExt cx="4176171" cy="5169700"/>
          </a:xfrm>
        </p:grpSpPr>
        <p:sp>
          <p:nvSpPr>
            <p:cNvPr id="461" name="Form"/>
            <p:cNvSpPr/>
            <p:nvPr/>
          </p:nvSpPr>
          <p:spPr>
            <a:xfrm>
              <a:off x="-2" y="-1"/>
              <a:ext cx="4176172" cy="51697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10" y="0"/>
                  </a:moveTo>
                  <a:lnTo>
                    <a:pt x="21600" y="0"/>
                  </a:lnTo>
                  <a:lnTo>
                    <a:pt x="21600" y="16972"/>
                  </a:lnTo>
                  <a:lnTo>
                    <a:pt x="11677" y="16972"/>
                  </a:lnTo>
                  <a:lnTo>
                    <a:pt x="7942" y="21600"/>
                  </a:lnTo>
                  <a:lnTo>
                    <a:pt x="8035" y="17000"/>
                  </a:lnTo>
                  <a:lnTo>
                    <a:pt x="0" y="17000"/>
                  </a:lnTo>
                  <a:lnTo>
                    <a:pt x="410" y="0"/>
                  </a:lnTo>
                  <a:close/>
                </a:path>
              </a:pathLst>
            </a:custGeom>
            <a:solidFill>
              <a:srgbClr val="FFFFFF"/>
            </a:solidFill>
            <a:ln w="12700" cap="flat">
              <a:noFill/>
              <a:miter lim="400000"/>
            </a:ln>
            <a:effectLst/>
          </p:spPr>
          <p:txBody>
            <a:bodyPr wrap="square" lIns="50800" tIns="50800" rIns="50800" bIns="50800" numCol="1" anchor="ctr">
              <a:noAutofit/>
            </a:bodyPr>
            <a:lstStyle/>
            <a:p>
              <a:pPr>
                <a:defRPr>
                  <a:latin typeface="+mj-lt"/>
                  <a:ea typeface="+mj-ea"/>
                  <a:cs typeface="+mj-cs"/>
                  <a:sym typeface="Helvetica Neue"/>
                </a:defRPr>
              </a:pPr>
            </a:p>
          </p:txBody>
        </p:sp>
        <p:pic>
          <p:nvPicPr>
            <p:cNvPr id="462" name="qrcode_www.karlskrona.se (1).png" descr="qrcode_www.karlskrona.se (1).png"/>
            <p:cNvPicPr>
              <a:picLocks noChangeAspect="1"/>
            </p:cNvPicPr>
            <p:nvPr/>
          </p:nvPicPr>
          <p:blipFill>
            <a:blip r:embed="rId3">
              <a:extLst/>
            </a:blip>
            <a:srcRect l="0" t="655" r="3" b="0"/>
            <a:stretch>
              <a:fillRect/>
            </a:stretch>
          </p:blipFill>
          <p:spPr>
            <a:xfrm>
              <a:off x="77554" y="68257"/>
              <a:ext cx="4020741" cy="399448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143"/>
                  </a:lnTo>
                  <a:lnTo>
                    <a:pt x="6603" y="21143"/>
                  </a:lnTo>
                  <a:lnTo>
                    <a:pt x="6396" y="21600"/>
                  </a:lnTo>
                  <a:lnTo>
                    <a:pt x="9264" y="21600"/>
                  </a:lnTo>
                  <a:lnTo>
                    <a:pt x="9852" y="21119"/>
                  </a:lnTo>
                  <a:lnTo>
                    <a:pt x="21600" y="21119"/>
                  </a:lnTo>
                  <a:lnTo>
                    <a:pt x="21540" y="0"/>
                  </a:lnTo>
                  <a:lnTo>
                    <a:pt x="0" y="0"/>
                  </a:lnTo>
                  <a:close/>
                </a:path>
              </a:pathLst>
            </a:custGeom>
            <a:ln w="12700" cap="flat">
              <a:noFill/>
              <a:miter lim="400000"/>
            </a:ln>
            <a:effectLst/>
          </p:spPr>
        </p:pic>
      </p:gr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463"/>
                                        </p:tgtEl>
                                        <p:attrNameLst>
                                          <p:attrName>style.visibility</p:attrName>
                                        </p:attrNameLst>
                                      </p:cBhvr>
                                      <p:to>
                                        <p:strVal val="visible"/>
                                      </p:to>
                                    </p:set>
                                    <p:animEffect filter="fade" transition="in">
                                      <p:cBhvr>
                                        <p:cTn id="7" dur="1000"/>
                                        <p:tgtEl>
                                          <p:spTgt spid="4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63" grpId="1"/>
    </p:bldLst>
  </p:timing>
</p:sld>
</file>

<file path=ppt/theme/theme1.xml><?xml version="1.0" encoding="utf-8"?>
<a:theme xmlns:a="http://schemas.openxmlformats.org/drawingml/2006/main" xmlns:r="http://schemas.openxmlformats.org/officeDocument/2006/relationships" name="21_BasicWhite">
  <a:themeElements>
    <a:clrScheme name="21_BasicWhite">
      <a:dk1>
        <a:srgbClr val="5E5E5E"/>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a:ea typeface="Helvetica"/>
        <a:cs typeface="Helvetica"/>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a:ea typeface="Helvetica"/>
        <a:cs typeface="Helvetica"/>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