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7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Löwenadler" userId="840ca33b-9385-4279-a6b9-16cf2af8f9ce" providerId="ADAL" clId="{12CB47A9-FB81-4F35-BFCC-AFEF32F96930}"/>
    <pc:docChg chg="undo custSel delSld modSld">
      <pc:chgData name="Karin Löwenadler" userId="840ca33b-9385-4279-a6b9-16cf2af8f9ce" providerId="ADAL" clId="{12CB47A9-FB81-4F35-BFCC-AFEF32F96930}" dt="2025-08-21T11:03:50.916" v="76" actId="2696"/>
      <pc:docMkLst>
        <pc:docMk/>
      </pc:docMkLst>
      <pc:sldChg chg="modSp mod">
        <pc:chgData name="Karin Löwenadler" userId="840ca33b-9385-4279-a6b9-16cf2af8f9ce" providerId="ADAL" clId="{12CB47A9-FB81-4F35-BFCC-AFEF32F96930}" dt="2025-08-21T10:57:47.659" v="27" actId="20577"/>
        <pc:sldMkLst>
          <pc:docMk/>
          <pc:sldMk cId="0" sldId="257"/>
        </pc:sldMkLst>
        <pc:spChg chg="mod">
          <ac:chgData name="Karin Löwenadler" userId="840ca33b-9385-4279-a6b9-16cf2af8f9ce" providerId="ADAL" clId="{12CB47A9-FB81-4F35-BFCC-AFEF32F96930}" dt="2025-08-21T10:57:47.659" v="27" actId="20577"/>
          <ac:spMkLst>
            <pc:docMk/>
            <pc:sldMk cId="0" sldId="257"/>
            <ac:spMk id="172" creationId="{00000000-0000-0000-0000-000000000000}"/>
          </ac:spMkLst>
        </pc:spChg>
        <pc:spChg chg="mod">
          <ac:chgData name="Karin Löwenadler" userId="840ca33b-9385-4279-a6b9-16cf2af8f9ce" providerId="ADAL" clId="{12CB47A9-FB81-4F35-BFCC-AFEF32F96930}" dt="2025-08-21T10:55:06.132" v="6" actId="20577"/>
          <ac:spMkLst>
            <pc:docMk/>
            <pc:sldMk cId="0" sldId="257"/>
            <ac:spMk id="178" creationId="{00000000-0000-0000-0000-000000000000}"/>
          </ac:spMkLst>
        </pc:spChg>
        <pc:spChg chg="mod">
          <ac:chgData name="Karin Löwenadler" userId="840ca33b-9385-4279-a6b9-16cf2af8f9ce" providerId="ADAL" clId="{12CB47A9-FB81-4F35-BFCC-AFEF32F96930}" dt="2025-08-21T10:56:36.098" v="19" actId="1076"/>
          <ac:spMkLst>
            <pc:docMk/>
            <pc:sldMk cId="0" sldId="257"/>
            <ac:spMk id="181" creationId="{00000000-0000-0000-0000-000000000000}"/>
          </ac:spMkLst>
        </pc:spChg>
        <pc:spChg chg="mod">
          <ac:chgData name="Karin Löwenadler" userId="840ca33b-9385-4279-a6b9-16cf2af8f9ce" providerId="ADAL" clId="{12CB47A9-FB81-4F35-BFCC-AFEF32F96930}" dt="2025-08-21T10:55:58.427" v="18" actId="20577"/>
          <ac:spMkLst>
            <pc:docMk/>
            <pc:sldMk cId="0" sldId="257"/>
            <ac:spMk id="187" creationId="{00000000-0000-0000-0000-000000000000}"/>
          </ac:spMkLst>
        </pc:spChg>
        <pc:spChg chg="mod">
          <ac:chgData name="Karin Löwenadler" userId="840ca33b-9385-4279-a6b9-16cf2af8f9ce" providerId="ADAL" clId="{12CB47A9-FB81-4F35-BFCC-AFEF32F96930}" dt="2025-08-21T10:56:50.943" v="22" actId="1076"/>
          <ac:spMkLst>
            <pc:docMk/>
            <pc:sldMk cId="0" sldId="257"/>
            <ac:spMk id="189" creationId="{00000000-0000-0000-0000-000000000000}"/>
          </ac:spMkLst>
        </pc:spChg>
        <pc:spChg chg="mod">
          <ac:chgData name="Karin Löwenadler" userId="840ca33b-9385-4279-a6b9-16cf2af8f9ce" providerId="ADAL" clId="{12CB47A9-FB81-4F35-BFCC-AFEF32F96930}" dt="2025-08-21T10:56:50.943" v="22" actId="1076"/>
          <ac:spMkLst>
            <pc:docMk/>
            <pc:sldMk cId="0" sldId="257"/>
            <ac:spMk id="190" creationId="{00000000-0000-0000-0000-000000000000}"/>
          </ac:spMkLst>
        </pc:spChg>
        <pc:grpChg chg="mod">
          <ac:chgData name="Karin Löwenadler" userId="840ca33b-9385-4279-a6b9-16cf2af8f9ce" providerId="ADAL" clId="{12CB47A9-FB81-4F35-BFCC-AFEF32F96930}" dt="2025-08-21T10:56:59.484" v="23" actId="1076"/>
          <ac:grpSpMkLst>
            <pc:docMk/>
            <pc:sldMk cId="0" sldId="257"/>
            <ac:grpSpMk id="191" creationId="{00000000-0000-0000-0000-000000000000}"/>
          </ac:grpSpMkLst>
        </pc:grpChg>
      </pc:sldChg>
      <pc:sldChg chg="modSp mod">
        <pc:chgData name="Karin Löwenadler" userId="840ca33b-9385-4279-a6b9-16cf2af8f9ce" providerId="ADAL" clId="{12CB47A9-FB81-4F35-BFCC-AFEF32F96930}" dt="2025-08-21T11:01:13.124" v="68" actId="1037"/>
        <pc:sldMkLst>
          <pc:docMk/>
          <pc:sldMk cId="0" sldId="260"/>
        </pc:sldMkLst>
        <pc:spChg chg="mod">
          <ac:chgData name="Karin Löwenadler" userId="840ca33b-9385-4279-a6b9-16cf2af8f9ce" providerId="ADAL" clId="{12CB47A9-FB81-4F35-BFCC-AFEF32F96930}" dt="2025-08-21T11:01:13.124" v="68" actId="1037"/>
          <ac:spMkLst>
            <pc:docMk/>
            <pc:sldMk cId="0" sldId="260"/>
            <ac:spMk id="282" creationId="{00000000-0000-0000-0000-000000000000}"/>
          </ac:spMkLst>
        </pc:spChg>
        <pc:spChg chg="mod">
          <ac:chgData name="Karin Löwenadler" userId="840ca33b-9385-4279-a6b9-16cf2af8f9ce" providerId="ADAL" clId="{12CB47A9-FB81-4F35-BFCC-AFEF32F96930}" dt="2025-08-21T11:01:13.124" v="68" actId="1037"/>
          <ac:spMkLst>
            <pc:docMk/>
            <pc:sldMk cId="0" sldId="260"/>
            <ac:spMk id="283" creationId="{00000000-0000-0000-0000-000000000000}"/>
          </ac:spMkLst>
        </pc:spChg>
      </pc:sldChg>
      <pc:sldChg chg="modSp mod">
        <pc:chgData name="Karin Löwenadler" userId="840ca33b-9385-4279-a6b9-16cf2af8f9ce" providerId="ADAL" clId="{12CB47A9-FB81-4F35-BFCC-AFEF32F96930}" dt="2025-08-21T11:03:16.499" v="75" actId="6549"/>
        <pc:sldMkLst>
          <pc:docMk/>
          <pc:sldMk cId="0" sldId="262"/>
        </pc:sldMkLst>
        <pc:spChg chg="mod">
          <ac:chgData name="Karin Löwenadler" userId="840ca33b-9385-4279-a6b9-16cf2af8f9ce" providerId="ADAL" clId="{12CB47A9-FB81-4F35-BFCC-AFEF32F96930}" dt="2025-08-21T11:03:02.936" v="71" actId="6549"/>
          <ac:spMkLst>
            <pc:docMk/>
            <pc:sldMk cId="0" sldId="262"/>
            <ac:spMk id="308" creationId="{00000000-0000-0000-0000-000000000000}"/>
          </ac:spMkLst>
        </pc:spChg>
        <pc:spChg chg="mod">
          <ac:chgData name="Karin Löwenadler" userId="840ca33b-9385-4279-a6b9-16cf2af8f9ce" providerId="ADAL" clId="{12CB47A9-FB81-4F35-BFCC-AFEF32F96930}" dt="2025-08-21T11:03:10.466" v="73" actId="6549"/>
          <ac:spMkLst>
            <pc:docMk/>
            <pc:sldMk cId="0" sldId="262"/>
            <ac:spMk id="309" creationId="{00000000-0000-0000-0000-000000000000}"/>
          </ac:spMkLst>
        </pc:spChg>
        <pc:spChg chg="mod">
          <ac:chgData name="Karin Löwenadler" userId="840ca33b-9385-4279-a6b9-16cf2af8f9ce" providerId="ADAL" clId="{12CB47A9-FB81-4F35-BFCC-AFEF32F96930}" dt="2025-08-21T11:03:16.499" v="75" actId="6549"/>
          <ac:spMkLst>
            <pc:docMk/>
            <pc:sldMk cId="0" sldId="262"/>
            <ac:spMk id="310" creationId="{00000000-0000-0000-0000-000000000000}"/>
          </ac:spMkLst>
        </pc:spChg>
      </pc:sldChg>
      <pc:sldChg chg="del">
        <pc:chgData name="Karin Löwenadler" userId="840ca33b-9385-4279-a6b9-16cf2af8f9ce" providerId="ADAL" clId="{12CB47A9-FB81-4F35-BFCC-AFEF32F96930}" dt="2025-08-21T11:03:50.916" v="76" actId="2696"/>
        <pc:sldMkLst>
          <pc:docMk/>
          <pc:sldMk cId="0"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50" name="Shape 15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p:spTree>
      <p:nvGrpSpPr>
        <p:cNvPr id="1" name=""/>
        <p:cNvGrpSpPr/>
        <p:nvPr/>
      </p:nvGrpSpPr>
      <p:grpSpPr>
        <a:xfrm>
          <a:off x="0" y="0"/>
          <a:ext cx="0" cy="0"/>
          <a:chOff x="0" y="0"/>
          <a:chExt cx="0" cy="0"/>
        </a:xfrm>
      </p:grpSpPr>
      <p:sp>
        <p:nvSpPr>
          <p:cNvPr id="12" name="Brödtext nivå ett…"/>
          <p:cNvSpPr txBox="1">
            <a:spLocks noGrp="1"/>
          </p:cNvSpPr>
          <p:nvPr>
            <p:ph type="body" sz="quarter" idx="1" hasCustomPrompt="1"/>
          </p:nvPr>
        </p:nvSpPr>
        <p:spPr>
          <a:xfrm>
            <a:off x="1201340" y="11859862"/>
            <a:ext cx="21971005" cy="636985"/>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13" name="Presentationstitel"/>
          <p:cNvSpPr txBox="1">
            <a:spLocks noGrp="1"/>
          </p:cNvSpPr>
          <p:nvPr>
            <p:ph type="title" hasCustomPrompt="1"/>
          </p:nvPr>
        </p:nvSpPr>
        <p:spPr>
          <a:xfrm>
            <a:off x="1206496" y="2574991"/>
            <a:ext cx="21971005" cy="4648204"/>
          </a:xfrm>
          <a:prstGeom prst="rect">
            <a:avLst/>
          </a:prstGeom>
        </p:spPr>
        <p:txBody>
          <a:bodyPr anchor="b"/>
          <a:lstStyle>
            <a:lvl1pPr>
              <a:defRPr sz="11600" spc="-232"/>
            </a:lvl1pPr>
          </a:lstStyle>
          <a:p>
            <a:r>
              <a:t>Presentations­titel</a:t>
            </a:r>
          </a:p>
        </p:txBody>
      </p:sp>
      <p:sp>
        <p:nvSpPr>
          <p:cNvPr id="14" name="Brödtext nivå ett…"/>
          <p:cNvSpPr txBox="1">
            <a:spLocks noGrp="1"/>
          </p:cNvSpPr>
          <p:nvPr>
            <p:ph type="body" sz="quarter" idx="21" hasCustomPrompt="1"/>
          </p:nvPr>
        </p:nvSpPr>
        <p:spPr>
          <a:xfrm>
            <a:off x="1201342" y="7223190"/>
            <a:ext cx="21971002" cy="1905003"/>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1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och bild">
    <p:spTree>
      <p:nvGrpSpPr>
        <p:cNvPr id="1" name=""/>
        <p:cNvGrpSpPr/>
        <p:nvPr/>
      </p:nvGrpSpPr>
      <p:grpSpPr>
        <a:xfrm>
          <a:off x="0" y="0"/>
          <a:ext cx="0" cy="0"/>
          <a:chOff x="0" y="0"/>
          <a:chExt cx="0" cy="0"/>
        </a:xfrm>
      </p:grpSpPr>
      <p:sp>
        <p:nvSpPr>
          <p:cNvPr id="22" name="Avokador och lime"/>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a:p>
        </p:txBody>
      </p:sp>
      <p:sp>
        <p:nvSpPr>
          <p:cNvPr id="23" name="Presentationsti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Presentations­titel</a:t>
            </a:r>
          </a:p>
        </p:txBody>
      </p:sp>
      <p:sp>
        <p:nvSpPr>
          <p:cNvPr id="24" name="Brödtext nivå ett…"/>
          <p:cNvSpPr txBox="1">
            <a:spLocks noGrp="1"/>
          </p:cNvSpPr>
          <p:nvPr>
            <p:ph type="body" sz="quarter" idx="1" hasCustomPrompt="1"/>
          </p:nvPr>
        </p:nvSpPr>
        <p:spPr>
          <a:xfrm>
            <a:off x="1207690" y="1106137"/>
            <a:ext cx="21968621" cy="636985"/>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25" name="Brödtext nivå ett…"/>
          <p:cNvSpPr txBox="1">
            <a:spLocks noGrp="1"/>
          </p:cNvSpPr>
          <p:nvPr>
            <p:ph type="body" sz="quarter" idx="22" hasCustomPrompt="1"/>
          </p:nvPr>
        </p:nvSpPr>
        <p:spPr>
          <a:xfrm>
            <a:off x="1206500" y="11609909"/>
            <a:ext cx="21971000" cy="1116958"/>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2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och bild, alt.">
    <p:spTree>
      <p:nvGrpSpPr>
        <p:cNvPr id="1" name=""/>
        <p:cNvGrpSpPr/>
        <p:nvPr/>
      </p:nvGrpSpPr>
      <p:grpSpPr>
        <a:xfrm>
          <a:off x="0" y="0"/>
          <a:ext cx="0" cy="0"/>
          <a:chOff x="0" y="0"/>
          <a:chExt cx="0" cy="0"/>
        </a:xfrm>
      </p:grpSpPr>
      <p:sp>
        <p:nvSpPr>
          <p:cNvPr id="33" name="Skål med laxkakor, sallad och hummus"/>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a:p>
        </p:txBody>
      </p:sp>
      <p:sp>
        <p:nvSpPr>
          <p:cNvPr id="34" name="Diabildstitel"/>
          <p:cNvSpPr txBox="1">
            <a:spLocks noGrp="1"/>
          </p:cNvSpPr>
          <p:nvPr>
            <p:ph type="title" hasCustomPrompt="1"/>
          </p:nvPr>
        </p:nvSpPr>
        <p:spPr>
          <a:xfrm>
            <a:off x="1206500" y="1270000"/>
            <a:ext cx="9779000" cy="5882274"/>
          </a:xfrm>
          <a:prstGeom prst="rect">
            <a:avLst/>
          </a:prstGeom>
        </p:spPr>
        <p:txBody>
          <a:bodyPr anchor="b"/>
          <a:lstStyle/>
          <a:p>
            <a:r>
              <a:t>Diabilds­titel</a:t>
            </a:r>
          </a:p>
        </p:txBody>
      </p:sp>
      <p:sp>
        <p:nvSpPr>
          <p:cNvPr id="35" name="Brödtext nivå ett…"/>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Diabildsundertitel</a:t>
            </a:r>
          </a:p>
          <a:p>
            <a:pPr lvl="1"/>
            <a:endParaRPr/>
          </a:p>
          <a:p>
            <a:pPr lvl="2"/>
            <a:endParaRPr/>
          </a:p>
          <a:p>
            <a:pPr lvl="3"/>
            <a:endParaRPr/>
          </a:p>
          <a:p>
            <a:pPr lvl="4"/>
            <a:endParaRPr/>
          </a:p>
        </p:txBody>
      </p:sp>
      <p:sp>
        <p:nvSpPr>
          <p:cNvPr id="36" name="Diabildsnummer"/>
          <p:cNvSpPr txBox="1">
            <a:spLocks noGrp="1"/>
          </p:cNvSpPr>
          <p:nvPr>
            <p:ph type="sldNum" sz="quarter" idx="2"/>
          </p:nvPr>
        </p:nvSpPr>
        <p:spPr>
          <a:xfrm>
            <a:off x="12001500" y="13085233"/>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43" name="Diabildstitel"/>
          <p:cNvSpPr txBox="1">
            <a:spLocks noGrp="1"/>
          </p:cNvSpPr>
          <p:nvPr>
            <p:ph type="title" hasCustomPrompt="1"/>
          </p:nvPr>
        </p:nvSpPr>
        <p:spPr>
          <a:xfrm>
            <a:off x="1206500" y="1079500"/>
            <a:ext cx="21971000" cy="1433164"/>
          </a:xfrm>
          <a:prstGeom prst="rect">
            <a:avLst/>
          </a:prstGeom>
        </p:spPr>
        <p:txBody>
          <a:bodyPr/>
          <a:lstStyle/>
          <a:p>
            <a:r>
              <a:t>Diabilds­titel</a:t>
            </a:r>
          </a:p>
        </p:txBody>
      </p:sp>
      <p:sp>
        <p:nvSpPr>
          <p:cNvPr id="44"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45" name="Brödtext nivå ett…"/>
          <p:cNvSpPr txBox="1">
            <a:spLocks noGrp="1"/>
          </p:cNvSpPr>
          <p:nvPr>
            <p:ph type="body" idx="21" hasCustomPrompt="1"/>
          </p:nvPr>
        </p:nvSpPr>
        <p:spPr>
          <a:xfrm>
            <a:off x="1206500" y="4248503"/>
            <a:ext cx="21971000" cy="8256015"/>
          </a:xfrm>
          <a:prstGeom prst="rect">
            <a:avLst/>
          </a:prstGeom>
        </p:spPr>
        <p:txBody>
          <a:bodyPr numCol="1" spcCol="38100"/>
          <a:lstStyle/>
          <a:p>
            <a:r>
              <a:t>Diabildspunkttext</a:t>
            </a:r>
          </a:p>
        </p:txBody>
      </p:sp>
      <p:sp>
        <p:nvSpPr>
          <p:cNvPr id="4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53"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5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1" name="Brödtext nivå ett…"/>
          <p:cNvSpPr txBox="1">
            <a:spLocks noGrp="1"/>
          </p:cNvSpPr>
          <p:nvPr>
            <p:ph type="body" sz="quarter" idx="1" hasCustomPrompt="1"/>
          </p:nvPr>
        </p:nvSpPr>
        <p:spPr>
          <a:xfrm>
            <a:off x="1206500" y="2372960"/>
            <a:ext cx="9779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62" name="Brödtext nivå ett…"/>
          <p:cNvSpPr txBox="1">
            <a:spLocks noGrp="1"/>
          </p:cNvSpPr>
          <p:nvPr>
            <p:ph type="body" sz="half" idx="21" hasCustomPrompt="1"/>
          </p:nvPr>
        </p:nvSpPr>
        <p:spPr>
          <a:xfrm>
            <a:off x="1206500" y="4248503"/>
            <a:ext cx="9779000" cy="8256632"/>
          </a:xfrm>
          <a:prstGeom prst="rect">
            <a:avLst/>
          </a:prstGeom>
        </p:spPr>
        <p:txBody>
          <a:bodyPr numCol="1" spcCol="38100"/>
          <a:lstStyle/>
          <a:p>
            <a:r>
              <a:t>Diabildspunkttext</a:t>
            </a:r>
          </a:p>
        </p:txBody>
      </p:sp>
      <p:sp>
        <p:nvSpPr>
          <p:cNvPr id="63" name="Skål med pappardellepasta med persiljesmör, rostade hasselnötter och hyvlad parmesanost"/>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a:p>
        </p:txBody>
      </p:sp>
      <p:sp>
        <p:nvSpPr>
          <p:cNvPr id="64" name="Diabildstitel"/>
          <p:cNvSpPr txBox="1">
            <a:spLocks noGrp="1"/>
          </p:cNvSpPr>
          <p:nvPr>
            <p:ph type="title" hasCustomPrompt="1"/>
          </p:nvPr>
        </p:nvSpPr>
        <p:spPr>
          <a:xfrm>
            <a:off x="1206500" y="1079500"/>
            <a:ext cx="9779000" cy="1435100"/>
          </a:xfrm>
          <a:prstGeom prst="rect">
            <a:avLst/>
          </a:prstGeom>
        </p:spPr>
        <p:txBody>
          <a:bodyPr/>
          <a:lstStyle/>
          <a:p>
            <a:r>
              <a:t>Diabilds­titel</a:t>
            </a:r>
          </a:p>
        </p:txBody>
      </p:sp>
      <p:sp>
        <p:nvSpPr>
          <p:cNvPr id="6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vsnitt">
    <p:spTree>
      <p:nvGrpSpPr>
        <p:cNvPr id="1" name=""/>
        <p:cNvGrpSpPr/>
        <p:nvPr/>
      </p:nvGrpSpPr>
      <p:grpSpPr>
        <a:xfrm>
          <a:off x="0" y="0"/>
          <a:ext cx="0" cy="0"/>
          <a:chOff x="0" y="0"/>
          <a:chExt cx="0" cy="0"/>
        </a:xfrm>
      </p:grpSpPr>
      <p:sp>
        <p:nvSpPr>
          <p:cNvPr id="72" name="Avsnittstitel"/>
          <p:cNvSpPr txBox="1">
            <a:spLocks noGrp="1"/>
          </p:cNvSpPr>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Avsnittstitel</a:t>
            </a:r>
          </a:p>
        </p:txBody>
      </p:sp>
      <p:sp>
        <p:nvSpPr>
          <p:cNvPr id="73" name="Diabildsnummer"/>
          <p:cNvSpPr txBox="1">
            <a:spLocks noGrp="1"/>
          </p:cNvSpPr>
          <p:nvPr>
            <p:ph type="sldNum" sz="quarter" idx="2"/>
          </p:nvPr>
        </p:nvSpPr>
        <p:spPr>
          <a:xfrm>
            <a:off x="12001500" y="13085233"/>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Endast titel">
    <p:spTree>
      <p:nvGrpSpPr>
        <p:cNvPr id="1" name=""/>
        <p:cNvGrpSpPr/>
        <p:nvPr/>
      </p:nvGrpSpPr>
      <p:grpSpPr>
        <a:xfrm>
          <a:off x="0" y="0"/>
          <a:ext cx="0" cy="0"/>
          <a:chOff x="0" y="0"/>
          <a:chExt cx="0" cy="0"/>
        </a:xfrm>
      </p:grpSpPr>
      <p:sp>
        <p:nvSpPr>
          <p:cNvPr id="80" name="Diabildstitel"/>
          <p:cNvSpPr txBox="1">
            <a:spLocks noGrp="1"/>
          </p:cNvSpPr>
          <p:nvPr>
            <p:ph type="title" hasCustomPrompt="1"/>
          </p:nvPr>
        </p:nvSpPr>
        <p:spPr>
          <a:xfrm>
            <a:off x="1206500" y="1079500"/>
            <a:ext cx="21971000" cy="1434951"/>
          </a:xfrm>
          <a:prstGeom prst="rect">
            <a:avLst/>
          </a:prstGeom>
        </p:spPr>
        <p:txBody>
          <a:bodyPr/>
          <a:lstStyle/>
          <a:p>
            <a:r>
              <a:t>Diabilds­titel</a:t>
            </a:r>
          </a:p>
        </p:txBody>
      </p:sp>
      <p:sp>
        <p:nvSpPr>
          <p:cNvPr id="81"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82"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89" name="Dagordning, titel"/>
          <p:cNvSpPr txBox="1">
            <a:spLocks noGrp="1"/>
          </p:cNvSpPr>
          <p:nvPr>
            <p:ph type="title" hasCustomPrompt="1"/>
          </p:nvPr>
        </p:nvSpPr>
        <p:spPr>
          <a:xfrm>
            <a:off x="1206500" y="1079500"/>
            <a:ext cx="21971000" cy="1435100"/>
          </a:xfrm>
          <a:prstGeom prst="rect">
            <a:avLst/>
          </a:prstGeom>
        </p:spPr>
        <p:txBody>
          <a:bodyPr/>
          <a:lstStyle/>
          <a:p>
            <a:r>
              <a:t>Dagordning, titel</a:t>
            </a:r>
          </a:p>
        </p:txBody>
      </p:sp>
      <p:sp>
        <p:nvSpPr>
          <p:cNvPr id="90"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Dagordning, undertitel</a:t>
            </a:r>
          </a:p>
          <a:p>
            <a:pPr lvl="1"/>
            <a:endParaRPr/>
          </a:p>
          <a:p>
            <a:pPr lvl="2"/>
            <a:endParaRPr/>
          </a:p>
          <a:p>
            <a:pPr lvl="3"/>
            <a:endParaRPr/>
          </a:p>
          <a:p>
            <a:pPr lvl="4"/>
            <a:endParaRPr/>
          </a:p>
        </p:txBody>
      </p:sp>
      <p:sp>
        <p:nvSpPr>
          <p:cNvPr id="91" name="Brödtext nivå ett…"/>
          <p:cNvSpPr txBox="1">
            <a:spLocks noGrp="1"/>
          </p:cNvSpPr>
          <p:nvPr>
            <p:ph type="body" idx="21" hasCustomPrompt="1"/>
          </p:nvPr>
        </p:nvSpPr>
        <p:spPr>
          <a:xfrm>
            <a:off x="1206500" y="4248503"/>
            <a:ext cx="21971000" cy="8256015"/>
          </a:xfrm>
          <a:prstGeom prst="rect">
            <a:avLst/>
          </a:prstGeom>
        </p:spPr>
        <p:txBody>
          <a:bodyPr numCol="1" spcCol="38100"/>
          <a:lstStyle>
            <a:lvl1pPr marL="0" indent="0" defTabSz="825500">
              <a:lnSpc>
                <a:spcPct val="100000"/>
              </a:lnSpc>
              <a:spcBef>
                <a:spcPts val="1800"/>
              </a:spcBef>
              <a:buSzTx/>
              <a:buNone/>
              <a:defRPr sz="5500" spc="-99"/>
            </a:lvl1pPr>
          </a:lstStyle>
          <a:p>
            <a:r>
              <a:t>Ämnen på dagordningen</a:t>
            </a:r>
          </a:p>
        </p:txBody>
      </p:sp>
      <p:sp>
        <p:nvSpPr>
          <p:cNvPr id="92"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Uttryck">
    <p:spTree>
      <p:nvGrpSpPr>
        <p:cNvPr id="1" name=""/>
        <p:cNvGrpSpPr/>
        <p:nvPr/>
      </p:nvGrpSpPr>
      <p:grpSpPr>
        <a:xfrm>
          <a:off x="0" y="0"/>
          <a:ext cx="0" cy="0"/>
          <a:chOff x="0" y="0"/>
          <a:chExt cx="0" cy="0"/>
        </a:xfrm>
      </p:grpSpPr>
      <p:sp>
        <p:nvSpPr>
          <p:cNvPr id="99" name="Brödtext nivå ett…"/>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Uttryck</a:t>
            </a:r>
          </a:p>
          <a:p>
            <a:pPr lvl="1"/>
            <a:endParaRPr/>
          </a:p>
          <a:p>
            <a:pPr lvl="2"/>
            <a:endParaRPr/>
          </a:p>
          <a:p>
            <a:pPr lvl="3"/>
            <a:endParaRPr/>
          </a:p>
          <a:p>
            <a:pPr lvl="4"/>
            <a:endParaRPr/>
          </a:p>
        </p:txBody>
      </p:sp>
      <p:sp>
        <p:nvSpPr>
          <p:cNvPr id="10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tort faktum">
    <p:spTree>
      <p:nvGrpSpPr>
        <p:cNvPr id="1" name=""/>
        <p:cNvGrpSpPr/>
        <p:nvPr/>
      </p:nvGrpSpPr>
      <p:grpSpPr>
        <a:xfrm>
          <a:off x="0" y="0"/>
          <a:ext cx="0" cy="0"/>
          <a:chOff x="0" y="0"/>
          <a:chExt cx="0" cy="0"/>
        </a:xfrm>
      </p:grpSpPr>
      <p:sp>
        <p:nvSpPr>
          <p:cNvPr id="107" name="Brödtext nivå ett…"/>
          <p:cNvSpPr txBox="1">
            <a:spLocks noGrp="1"/>
          </p:cNvSpPr>
          <p:nvPr>
            <p:ph type="body" idx="1" hasCustomPrompt="1"/>
          </p:nvPr>
        </p:nvSpPr>
        <p:spPr>
          <a:xfrm>
            <a:off x="1206500" y="1075925"/>
            <a:ext cx="21971000" cy="7241587"/>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8" name="Faktainformation"/>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Faktainformation</a:t>
            </a:r>
          </a:p>
        </p:txBody>
      </p:sp>
      <p:sp>
        <p:nvSpPr>
          <p:cNvPr id="10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116" name="Brödtext nivå ett…"/>
          <p:cNvSpPr txBox="1">
            <a:spLocks noGrp="1"/>
          </p:cNvSpPr>
          <p:nvPr>
            <p:ph type="body" sz="quarter" idx="1" hasCustomPrompt="1"/>
          </p:nvPr>
        </p:nvSpPr>
        <p:spPr>
          <a:xfrm>
            <a:off x="2430022" y="10675453"/>
            <a:ext cx="20200057" cy="636985"/>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Tillskrivning</a:t>
            </a:r>
          </a:p>
          <a:p>
            <a:pPr lvl="1"/>
            <a:endParaRPr/>
          </a:p>
          <a:p>
            <a:pPr lvl="2"/>
            <a:endParaRPr/>
          </a:p>
          <a:p>
            <a:pPr lvl="3"/>
            <a:endParaRPr/>
          </a:p>
          <a:p>
            <a:pPr lvl="4"/>
            <a:endParaRPr/>
          </a:p>
        </p:txBody>
      </p:sp>
      <p:sp>
        <p:nvSpPr>
          <p:cNvPr id="117" name="Brödtext nivå ett…"/>
          <p:cNvSpPr txBox="1">
            <a:spLocks noGrp="1"/>
          </p:cNvSpPr>
          <p:nvPr>
            <p:ph type="body" sz="half" idx="21" hasCustomPrompt="1"/>
          </p:nvPr>
        </p:nvSpPr>
        <p:spPr>
          <a:xfrm>
            <a:off x="1753923" y="4939860"/>
            <a:ext cx="20876154" cy="3836285"/>
          </a:xfrm>
          <a:prstGeom prst="rect">
            <a:avLst/>
          </a:prstGeom>
        </p:spPr>
        <p:txBody>
          <a:bodyPr numCol="1" spcCol="38100"/>
          <a:lstStyle>
            <a:lvl1pPr marL="0" indent="169021">
              <a:spcBef>
                <a:spcPts val="0"/>
              </a:spcBef>
              <a:buSzTx/>
              <a:buNone/>
              <a:defRPr sz="8500" spc="-200">
                <a:latin typeface="Helvetica Neue Medium"/>
                <a:ea typeface="Helvetica Neue Medium"/>
                <a:cs typeface="Helvetica Neue Medium"/>
                <a:sym typeface="Helvetica Neue Medium"/>
              </a:defRPr>
            </a:lvl1pPr>
          </a:lstStyle>
          <a:p>
            <a:r>
              <a:t>”Framträdande citat”</a:t>
            </a:r>
          </a:p>
        </p:txBody>
      </p:sp>
      <p:sp>
        <p:nvSpPr>
          <p:cNvPr id="11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125" name="Skål med sallad med stekt ris, kokta ägg och ätpinnar"/>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a:p>
        </p:txBody>
      </p:sp>
      <p:sp>
        <p:nvSpPr>
          <p:cNvPr id="126" name="Skål med laxkakor, sallad och hummus "/>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a:p>
        </p:txBody>
      </p:sp>
      <p:sp>
        <p:nvSpPr>
          <p:cNvPr id="127" name="Skål med pappardellepasta med persiljesmör, rostade hasselnötter och hyvlad parmesanost"/>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a:p>
        </p:txBody>
      </p:sp>
      <p:sp>
        <p:nvSpPr>
          <p:cNvPr id="12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ild">
    <p:spTree>
      <p:nvGrpSpPr>
        <p:cNvPr id="1" name=""/>
        <p:cNvGrpSpPr/>
        <p:nvPr/>
      </p:nvGrpSpPr>
      <p:grpSpPr>
        <a:xfrm>
          <a:off x="0" y="0"/>
          <a:ext cx="0" cy="0"/>
          <a:chOff x="0" y="0"/>
          <a:chExt cx="0" cy="0"/>
        </a:xfrm>
      </p:grpSpPr>
      <p:sp>
        <p:nvSpPr>
          <p:cNvPr id="135" name="skål med sallad med stekt ris, kokta ägg och ätpinnar"/>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a:p>
        </p:txBody>
      </p:sp>
      <p:sp>
        <p:nvSpPr>
          <p:cNvPr id="136"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4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5"/>
          <p:cNvSpPr txBox="1"/>
          <p:nvPr/>
        </p:nvSpPr>
        <p:spPr>
          <a:xfrm>
            <a:off x="23364825" y="63499"/>
            <a:ext cx="98425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a:defRPr sz="1000">
                <a:solidFill>
                  <a:srgbClr val="000000"/>
                </a:solidFill>
                <a:latin typeface="Calibri"/>
                <a:ea typeface="Calibri"/>
                <a:cs typeface="Calibri"/>
                <a:sym typeface="Calibri"/>
              </a:defRPr>
            </a:lvl1pPr>
          </a:lstStyle>
          <a:p>
            <a:r>
              <a:t>Intern information</a:t>
            </a:r>
          </a:p>
        </p:txBody>
      </p:sp>
      <p:sp>
        <p:nvSpPr>
          <p:cNvPr id="3" name="Brödtext nivå ett…"/>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numCol="2" spcCol="1098550">
            <a:normAutofit/>
          </a:bodyPr>
          <a:lstStyle/>
          <a:p>
            <a:r>
              <a:t>Diabildspunkttext</a:t>
            </a:r>
          </a:p>
          <a:p>
            <a:pPr lvl="1"/>
            <a:endParaRPr/>
          </a:p>
          <a:p>
            <a:pPr lvl="2"/>
            <a:endParaRPr/>
          </a:p>
          <a:p>
            <a:pPr lvl="3"/>
            <a:endParaRPr/>
          </a:p>
          <a:p>
            <a:pPr lvl="4"/>
            <a:endParaRPr/>
          </a:p>
        </p:txBody>
      </p:sp>
      <p:sp>
        <p:nvSpPr>
          <p:cNvPr id="4" name="Titeltex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Titeltext</a:t>
            </a:r>
          </a:p>
        </p:txBody>
      </p:sp>
      <p:sp>
        <p:nvSpPr>
          <p:cNvPr id="5" name="Diabildsnummer"/>
          <p:cNvSpPr txBox="1">
            <a:spLocks noGrp="1"/>
          </p:cNvSpPr>
          <p:nvPr>
            <p:ph type="sldNum" sz="quarter" idx="2"/>
          </p:nvPr>
        </p:nvSpPr>
        <p:spPr>
          <a:xfrm>
            <a:off x="12001500" y="13080999"/>
            <a:ext cx="368504" cy="374600"/>
          </a:xfrm>
          <a:prstGeom prst="rect">
            <a:avLst/>
          </a:prstGeom>
          <a:ln w="12700">
            <a:miter lim="400000"/>
          </a:ln>
        </p:spPr>
        <p:txBody>
          <a:bodyPr wrap="none" lIns="50800" tIns="50800" rIns="50800" bIns="50800" anchor="b">
            <a:spAutoFit/>
          </a:bodyPr>
          <a:lstStyle>
            <a:lvl1pPr defTabSz="584200">
              <a:defRPr sz="1800">
                <a:solidFill>
                  <a:srgbClr val="000000"/>
                </a:solidFill>
                <a:latin typeface="+mn-lt"/>
                <a:ea typeface="+mn-ea"/>
                <a:cs typeface="+mn-cs"/>
                <a:sym typeface="Helvetica Neue"/>
              </a:defRPr>
            </a:lvl1pPr>
          </a:lstStyle>
          <a:p>
            <a:fld id="{86CB4B4D-7CA3-9044-876B-883B54F8677D}" type="slidenum">
              <a:t>‹#›</a:t>
            </a:fld>
            <a:endParaRPr/>
          </a:p>
        </p:txBody>
      </p:sp>
      <p:sp>
        <p:nvSpPr>
          <p:cNvPr id="7" name="textruta 6">
            <a:extLst>
              <a:ext uri="{FF2B5EF4-FFF2-40B4-BE49-F238E27FC236}">
                <a16:creationId xmlns:a16="http://schemas.microsoft.com/office/drawing/2014/main" id="{787D1243-E34E-B2B8-788A-DEE90948D56D}"/>
              </a:ext>
            </a:extLst>
          </p:cNvPr>
          <p:cNvSpPr txBox="1"/>
          <p:nvPr userDrawn="1">
            <p:extLst>
              <p:ext uri="{1162E1C5-73C7-4A58-AE30-91384D911F3F}">
                <p184:classification xmlns:p184="http://schemas.microsoft.com/office/powerpoint/2018/4/main" val="hdr"/>
              </p:ext>
            </p:extLst>
          </p:nvPr>
        </p:nvSpPr>
        <p:spPr>
          <a:xfrm>
            <a:off x="23364825" y="63500"/>
            <a:ext cx="984250" cy="152400"/>
          </a:xfrm>
          <a:prstGeom prst="rect">
            <a:avLst/>
          </a:prstGeom>
        </p:spPr>
        <p:txBody>
          <a:bodyPr horzOverflow="overflow" lIns="0" tIns="0" rIns="0" bIns="0">
            <a:spAutoFit/>
          </a:bodyPr>
          <a:lstStyle/>
          <a:p>
            <a:pPr algn="l"/>
            <a:r>
              <a:rPr lang="sv-SE" sz="1000">
                <a:solidFill>
                  <a:srgbClr val="000000">
                    <a:alpha val="50000"/>
                  </a:srgbClr>
                </a:solidFill>
                <a:latin typeface="Calibri" panose="020F0502020204030204" pitchFamily="34" charset="0"/>
                <a:cs typeface="Calibri" panose="020F0502020204030204" pitchFamily="34" charset="0"/>
              </a:rPr>
              <a:t>Intern information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jpe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5.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jpe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Presentation Platsvarumärket (Industrigruppen).001.jpeg" descr="Presentation Platsvarumärket (Industrigruppen).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53" name="Dictum"/>
          <p:cNvSpPr txBox="1"/>
          <p:nvPr/>
        </p:nvSpPr>
        <p:spPr>
          <a:xfrm>
            <a:off x="27148507" y="6734477"/>
            <a:ext cx="4861969" cy="854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54" name="Lorem ipsum dictum, in lobortis ras sit amet iaculis dolores est risus."/>
          <p:cNvSpPr txBox="1"/>
          <p:nvPr/>
        </p:nvSpPr>
        <p:spPr>
          <a:xfrm>
            <a:off x="27148507" y="7676691"/>
            <a:ext cx="5548758" cy="1573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55" name="Lobortis"/>
          <p:cNvSpPr txBox="1"/>
          <p:nvPr/>
        </p:nvSpPr>
        <p:spPr>
          <a:xfrm>
            <a:off x="27148507" y="9594838"/>
            <a:ext cx="4861969" cy="854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56" name="Lorem ipsum dictum, in lobortis ras sit."/>
          <p:cNvSpPr txBox="1"/>
          <p:nvPr/>
        </p:nvSpPr>
        <p:spPr>
          <a:xfrm>
            <a:off x="27148507" y="10537052"/>
            <a:ext cx="5548758" cy="10780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pic>
        <p:nvPicPr>
          <p:cNvPr id="157" name="Karlskrona_3_ram_vit.png" descr="Karlskrona_3_ram_vit.png"/>
          <p:cNvPicPr>
            <a:picLocks noChangeAspect="1"/>
          </p:cNvPicPr>
          <p:nvPr/>
        </p:nvPicPr>
        <p:blipFill>
          <a:blip r:embed="rId3"/>
          <a:stretch>
            <a:fillRect/>
          </a:stretch>
        </p:blipFill>
        <p:spPr>
          <a:xfrm>
            <a:off x="12763503" y="2162042"/>
            <a:ext cx="9387125" cy="9391916"/>
          </a:xfrm>
          <a:prstGeom prst="rect">
            <a:avLst/>
          </a:prstGeom>
          <a:ln w="12700">
            <a:miter lim="400000"/>
          </a:ln>
        </p:spPr>
      </p:pic>
      <p:sp>
        <p:nvSpPr>
          <p:cNvPr id="158" name="karlskrona.se"/>
          <p:cNvSpPr txBox="1"/>
          <p:nvPr/>
        </p:nvSpPr>
        <p:spPr>
          <a:xfrm>
            <a:off x="1855154" y="12228893"/>
            <a:ext cx="192085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rgbClr val="FFFFFF"/>
                </a:solidFill>
                <a:latin typeface="+mn-lt"/>
                <a:ea typeface="+mn-ea"/>
                <a:cs typeface="+mn-cs"/>
                <a:sym typeface="Helvetica Neue"/>
              </a:defRPr>
            </a:lvl1pPr>
          </a:lstStyle>
          <a:p>
            <a:r>
              <a:t>karlskrona.se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resentation Platsvarumärket (Industrigruppen).002.jpeg" descr="Presentation Platsvarumärket (Industrigruppen).00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1" name="Dictum"/>
          <p:cNvSpPr txBox="1"/>
          <p:nvPr/>
        </p:nvSpPr>
        <p:spPr>
          <a:xfrm>
            <a:off x="27234585" y="6734477"/>
            <a:ext cx="4861970" cy="854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62" name="Lorem ipsum dictum, in lobortis ras sit amet iaculis dolores est risus."/>
          <p:cNvSpPr txBox="1"/>
          <p:nvPr/>
        </p:nvSpPr>
        <p:spPr>
          <a:xfrm>
            <a:off x="27234585" y="7676691"/>
            <a:ext cx="5548762" cy="1573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63" name="Lobortis"/>
          <p:cNvSpPr txBox="1"/>
          <p:nvPr/>
        </p:nvSpPr>
        <p:spPr>
          <a:xfrm>
            <a:off x="27234585" y="9594838"/>
            <a:ext cx="4861970" cy="854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64" name="Lorem ipsum dictum, in lobortis ras sit."/>
          <p:cNvSpPr txBox="1"/>
          <p:nvPr/>
        </p:nvSpPr>
        <p:spPr>
          <a:xfrm>
            <a:off x="27234585" y="10537052"/>
            <a:ext cx="5548762" cy="10780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grpSp>
        <p:nvGrpSpPr>
          <p:cNvPr id="167" name="Gruppera"/>
          <p:cNvGrpSpPr/>
          <p:nvPr/>
        </p:nvGrpSpPr>
        <p:grpSpPr>
          <a:xfrm>
            <a:off x="17622897" y="6848896"/>
            <a:ext cx="5351199" cy="5351199"/>
            <a:chOff x="-2" y="-1"/>
            <a:chExt cx="5351198" cy="5351198"/>
          </a:xfrm>
        </p:grpSpPr>
        <p:sp>
          <p:nvSpPr>
            <p:cNvPr id="165" name="Kvadrat"/>
            <p:cNvSpPr/>
            <p:nvPr/>
          </p:nvSpPr>
          <p:spPr>
            <a:xfrm>
              <a:off x="-2" y="-1"/>
              <a:ext cx="5351198" cy="5351198"/>
            </a:xfrm>
            <a:prstGeom prst="rect">
              <a:avLst/>
            </a:prstGeom>
            <a:solidFill>
              <a:srgbClr val="384655"/>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6" name="66 700  invånare"/>
            <p:cNvSpPr txBox="1"/>
            <p:nvPr/>
          </p:nvSpPr>
          <p:spPr>
            <a:xfrm>
              <a:off x="820716" y="1747136"/>
              <a:ext cx="3683700" cy="18569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rPr dirty="0"/>
                <a:t>66 </a:t>
              </a:r>
              <a:r>
                <a:rPr lang="sv-SE" dirty="0"/>
                <a:t>3</a:t>
              </a:r>
              <a:r>
                <a:rPr dirty="0"/>
                <a:t>00 </a:t>
              </a:r>
              <a:br>
                <a:rPr dirty="0"/>
              </a:br>
              <a:r>
                <a:rPr dirty="0"/>
                <a:t>Inhabitants</a:t>
              </a:r>
            </a:p>
          </p:txBody>
        </p:sp>
      </p:grpSp>
      <p:grpSp>
        <p:nvGrpSpPr>
          <p:cNvPr id="170" name="Gruppera"/>
          <p:cNvGrpSpPr/>
          <p:nvPr/>
        </p:nvGrpSpPr>
        <p:grpSpPr>
          <a:xfrm>
            <a:off x="6928417" y="1515908"/>
            <a:ext cx="5351196" cy="5351200"/>
            <a:chOff x="-1" y="0"/>
            <a:chExt cx="5351195" cy="5351198"/>
          </a:xfrm>
        </p:grpSpPr>
        <p:sp>
          <p:nvSpPr>
            <p:cNvPr id="168" name="Kvadrat"/>
            <p:cNvSpPr/>
            <p:nvPr/>
          </p:nvSpPr>
          <p:spPr>
            <a:xfrm>
              <a:off x="-2" y="-1"/>
              <a:ext cx="5351196" cy="5351200"/>
            </a:xfrm>
            <a:prstGeom prst="rect">
              <a:avLst/>
            </a:prstGeom>
            <a:solidFill>
              <a:srgbClr val="676D7E"/>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9" name="6 572…"/>
            <p:cNvSpPr txBox="1"/>
            <p:nvPr/>
          </p:nvSpPr>
          <p:spPr>
            <a:xfrm>
              <a:off x="869303" y="1528303"/>
              <a:ext cx="3614357" cy="18085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6 572</a:t>
              </a:r>
            </a:p>
            <a:p>
              <a:pPr>
                <a:defRPr sz="5700">
                  <a:solidFill>
                    <a:srgbClr val="FFFFFF"/>
                  </a:solidFill>
                  <a:latin typeface="+mn-lt"/>
                  <a:ea typeface="+mn-ea"/>
                  <a:cs typeface="+mn-cs"/>
                  <a:sym typeface="Helvetica Neue"/>
                </a:defRPr>
              </a:pPr>
              <a:r>
                <a:t>Companys</a:t>
              </a:r>
            </a:p>
          </p:txBody>
        </p:sp>
      </p:grpSp>
      <p:grpSp>
        <p:nvGrpSpPr>
          <p:cNvPr id="173" name="Gruppera"/>
          <p:cNvGrpSpPr/>
          <p:nvPr/>
        </p:nvGrpSpPr>
        <p:grpSpPr>
          <a:xfrm>
            <a:off x="12276543" y="1515907"/>
            <a:ext cx="5351199" cy="5351202"/>
            <a:chOff x="-1" y="-1"/>
            <a:chExt cx="5351198" cy="5351200"/>
          </a:xfrm>
        </p:grpSpPr>
        <p:sp>
          <p:nvSpPr>
            <p:cNvPr id="171" name="Kvadrat"/>
            <p:cNvSpPr/>
            <p:nvPr/>
          </p:nvSpPr>
          <p:spPr>
            <a:xfrm>
              <a:off x="-1" y="-1"/>
              <a:ext cx="5351198" cy="5351200"/>
            </a:xfrm>
            <a:prstGeom prst="rect">
              <a:avLst/>
            </a:prstGeom>
            <a:solidFill>
              <a:srgbClr val="8297AB"/>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2" name="43  restauranger"/>
            <p:cNvSpPr txBox="1"/>
            <p:nvPr/>
          </p:nvSpPr>
          <p:spPr>
            <a:xfrm>
              <a:off x="915497" y="1472856"/>
              <a:ext cx="3520194" cy="27340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rPr dirty="0"/>
                <a:t>34</a:t>
              </a:r>
              <a:r>
                <a:rPr lang="sv-SE" dirty="0"/>
                <a:t>5</a:t>
              </a:r>
              <a:r>
                <a:rPr dirty="0"/>
                <a:t> years </a:t>
              </a:r>
              <a:br>
                <a:rPr dirty="0"/>
              </a:br>
              <a:r>
                <a:rPr dirty="0"/>
                <a:t>of </a:t>
              </a:r>
              <a:br>
                <a:rPr dirty="0"/>
              </a:br>
              <a:r>
                <a:rPr lang="sv-SE" dirty="0"/>
                <a:t>I</a:t>
              </a:r>
              <a:r>
                <a:rPr dirty="0" err="1"/>
                <a:t>nnovation</a:t>
              </a:r>
              <a:endParaRPr dirty="0"/>
            </a:p>
          </p:txBody>
        </p:sp>
      </p:grpSp>
      <p:grpSp>
        <p:nvGrpSpPr>
          <p:cNvPr id="176" name="Gruppera"/>
          <p:cNvGrpSpPr/>
          <p:nvPr/>
        </p:nvGrpSpPr>
        <p:grpSpPr>
          <a:xfrm>
            <a:off x="17622898" y="1515903"/>
            <a:ext cx="5351197" cy="5351199"/>
            <a:chOff x="-1" y="-1"/>
            <a:chExt cx="5351196" cy="5351198"/>
          </a:xfrm>
        </p:grpSpPr>
        <p:sp>
          <p:nvSpPr>
            <p:cNvPr id="174" name="Kvadrat"/>
            <p:cNvSpPr/>
            <p:nvPr/>
          </p:nvSpPr>
          <p:spPr>
            <a:xfrm>
              <a:off x="-2" y="-2"/>
              <a:ext cx="5351198" cy="5351199"/>
            </a:xfrm>
            <a:prstGeom prst="rect">
              <a:avLst/>
            </a:prstGeom>
            <a:solidFill>
              <a:srgbClr val="476589"/>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5" name="1 650…"/>
            <p:cNvSpPr txBox="1"/>
            <p:nvPr/>
          </p:nvSpPr>
          <p:spPr>
            <a:xfrm>
              <a:off x="882170" y="1096505"/>
              <a:ext cx="3586849" cy="26721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1 650</a:t>
              </a:r>
            </a:p>
            <a:p>
              <a:pPr>
                <a:defRPr sz="5700">
                  <a:solidFill>
                    <a:srgbClr val="FFFFFF"/>
                  </a:solidFill>
                  <a:latin typeface="+mn-lt"/>
                  <a:ea typeface="+mn-ea"/>
                  <a:cs typeface="+mn-cs"/>
                  <a:sym typeface="Helvetica Neue"/>
                </a:defRPr>
              </a:pPr>
              <a:r>
                <a:t>Islands </a:t>
              </a:r>
              <a:br/>
              <a:r>
                <a:t>and Reefs </a:t>
              </a:r>
            </a:p>
          </p:txBody>
        </p:sp>
      </p:grpSp>
      <p:grpSp>
        <p:nvGrpSpPr>
          <p:cNvPr id="179" name="Gruppera"/>
          <p:cNvGrpSpPr/>
          <p:nvPr/>
        </p:nvGrpSpPr>
        <p:grpSpPr>
          <a:xfrm>
            <a:off x="1582065" y="6848896"/>
            <a:ext cx="5351200" cy="5351199"/>
            <a:chOff x="-2" y="-1"/>
            <a:chExt cx="5351199" cy="5351198"/>
          </a:xfrm>
        </p:grpSpPr>
        <p:sp>
          <p:nvSpPr>
            <p:cNvPr id="177" name="Kvadrat"/>
            <p:cNvSpPr/>
            <p:nvPr/>
          </p:nvSpPr>
          <p:spPr>
            <a:xfrm>
              <a:off x="-2" y="-1"/>
              <a:ext cx="5351199" cy="5351198"/>
            </a:xfrm>
            <a:prstGeom prst="rect">
              <a:avLst/>
            </a:prstGeom>
            <a:solidFill>
              <a:srgbClr val="718AA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8" name="2 268…"/>
            <p:cNvSpPr txBox="1"/>
            <p:nvPr/>
          </p:nvSpPr>
          <p:spPr>
            <a:xfrm>
              <a:off x="889299" y="1420905"/>
              <a:ext cx="3558666" cy="18569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rPr dirty="0"/>
                <a:t>2 </a:t>
              </a:r>
              <a:r>
                <a:rPr lang="sv-SE" dirty="0"/>
                <a:t>121</a:t>
              </a:r>
              <a:r>
                <a:rPr dirty="0"/>
                <a:t> </a:t>
              </a:r>
            </a:p>
            <a:p>
              <a:pPr>
                <a:defRPr sz="5700">
                  <a:solidFill>
                    <a:srgbClr val="FFFFFF"/>
                  </a:solidFill>
                  <a:latin typeface="+mn-lt"/>
                  <a:ea typeface="+mn-ea"/>
                  <a:cs typeface="+mn-cs"/>
                  <a:sym typeface="Helvetica Neue"/>
                </a:defRPr>
              </a:pPr>
              <a:r>
                <a:rPr dirty="0"/>
                <a:t>Sun Hours</a:t>
              </a:r>
            </a:p>
          </p:txBody>
        </p:sp>
      </p:grpSp>
      <p:grpSp>
        <p:nvGrpSpPr>
          <p:cNvPr id="182" name="Gruppera"/>
          <p:cNvGrpSpPr/>
          <p:nvPr/>
        </p:nvGrpSpPr>
        <p:grpSpPr>
          <a:xfrm>
            <a:off x="6928416" y="6848896"/>
            <a:ext cx="5351197" cy="5351199"/>
            <a:chOff x="-2" y="-1"/>
            <a:chExt cx="5351196" cy="5351198"/>
          </a:xfrm>
        </p:grpSpPr>
        <p:sp>
          <p:nvSpPr>
            <p:cNvPr id="180" name="Kvadrat"/>
            <p:cNvSpPr/>
            <p:nvPr/>
          </p:nvSpPr>
          <p:spPr>
            <a:xfrm>
              <a:off x="-2" y="-1"/>
              <a:ext cx="5351196" cy="5351198"/>
            </a:xfrm>
            <a:prstGeom prst="rect">
              <a:avLst/>
            </a:prstGeom>
            <a:solidFill>
              <a:srgbClr val="4C5763"/>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1" name="21  kryssnings- fartyg"/>
            <p:cNvSpPr txBox="1"/>
            <p:nvPr/>
          </p:nvSpPr>
          <p:spPr>
            <a:xfrm>
              <a:off x="1538835" y="1275656"/>
              <a:ext cx="2393138" cy="26721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rPr dirty="0"/>
                <a:t>21 </a:t>
              </a:r>
              <a:br>
                <a:rPr dirty="0"/>
              </a:br>
              <a:r>
                <a:rPr dirty="0"/>
                <a:t>Cruise </a:t>
              </a:r>
              <a:br>
                <a:rPr dirty="0"/>
              </a:br>
              <a:r>
                <a:rPr dirty="0"/>
                <a:t>Ships</a:t>
              </a:r>
            </a:p>
          </p:txBody>
        </p:sp>
      </p:grpSp>
      <p:grpSp>
        <p:nvGrpSpPr>
          <p:cNvPr id="185" name="Gruppera"/>
          <p:cNvGrpSpPr/>
          <p:nvPr/>
        </p:nvGrpSpPr>
        <p:grpSpPr>
          <a:xfrm>
            <a:off x="12276544" y="6848897"/>
            <a:ext cx="5351198" cy="5351198"/>
            <a:chOff x="0" y="0"/>
            <a:chExt cx="5351197" cy="5351197"/>
          </a:xfrm>
        </p:grpSpPr>
        <p:sp>
          <p:nvSpPr>
            <p:cNvPr id="183" name="Kvadrat"/>
            <p:cNvSpPr/>
            <p:nvPr/>
          </p:nvSpPr>
          <p:spPr>
            <a:xfrm>
              <a:off x="-1" y="-1"/>
              <a:ext cx="5351198" cy="5351198"/>
            </a:xfrm>
            <a:prstGeom prst="rect">
              <a:avLst/>
            </a:prstGeom>
            <a:solidFill>
              <a:srgbClr val="B1A9A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84" name="20 miljarder euro  ordervärde"/>
            <p:cNvSpPr txBox="1"/>
            <p:nvPr/>
          </p:nvSpPr>
          <p:spPr>
            <a:xfrm>
              <a:off x="699858" y="1339529"/>
              <a:ext cx="3961829" cy="26721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20</a:t>
              </a:r>
              <a:br/>
              <a:r>
                <a:t>Billion Euro </a:t>
              </a:r>
              <a:br/>
              <a:r>
                <a:t>Order Value</a:t>
              </a:r>
            </a:p>
          </p:txBody>
        </p:sp>
      </p:grpSp>
      <p:grpSp>
        <p:nvGrpSpPr>
          <p:cNvPr id="188" name="Gruppera"/>
          <p:cNvGrpSpPr/>
          <p:nvPr/>
        </p:nvGrpSpPr>
        <p:grpSpPr>
          <a:xfrm>
            <a:off x="1582062" y="1515907"/>
            <a:ext cx="5351197" cy="5351202"/>
            <a:chOff x="-2" y="-1"/>
            <a:chExt cx="5351196" cy="5351200"/>
          </a:xfrm>
        </p:grpSpPr>
        <p:sp>
          <p:nvSpPr>
            <p:cNvPr id="186" name="Kvadrat"/>
            <p:cNvSpPr/>
            <p:nvPr/>
          </p:nvSpPr>
          <p:spPr>
            <a:xfrm>
              <a:off x="-2" y="-1"/>
              <a:ext cx="5351196" cy="5351200"/>
            </a:xfrm>
            <a:prstGeom prst="rect">
              <a:avLst/>
            </a:prstGeom>
            <a:solidFill>
              <a:srgbClr val="242F37"/>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7" name="410 611  gästnätter"/>
            <p:cNvSpPr txBox="1"/>
            <p:nvPr/>
          </p:nvSpPr>
          <p:spPr>
            <a:xfrm>
              <a:off x="516894" y="1509803"/>
              <a:ext cx="4331313" cy="18569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rPr dirty="0"/>
                <a:t>4</a:t>
              </a:r>
              <a:r>
                <a:rPr lang="sv-SE" dirty="0"/>
                <a:t>45 596</a:t>
              </a:r>
              <a:r>
                <a:rPr dirty="0"/>
                <a:t> </a:t>
              </a:r>
              <a:br>
                <a:rPr dirty="0"/>
              </a:br>
              <a:r>
                <a:rPr dirty="0"/>
                <a:t>Guest Nights</a:t>
              </a:r>
            </a:p>
          </p:txBody>
        </p:sp>
      </p:grpSp>
      <p:grpSp>
        <p:nvGrpSpPr>
          <p:cNvPr id="191" name="Gruppera"/>
          <p:cNvGrpSpPr/>
          <p:nvPr/>
        </p:nvGrpSpPr>
        <p:grpSpPr>
          <a:xfrm>
            <a:off x="1492095" y="1526030"/>
            <a:ext cx="10799642" cy="10682144"/>
            <a:chOff x="-10920554" y="4057"/>
            <a:chExt cx="10799641" cy="10682142"/>
          </a:xfrm>
        </p:grpSpPr>
        <p:sp>
          <p:nvSpPr>
            <p:cNvPr id="189" name="Rektangel"/>
            <p:cNvSpPr/>
            <p:nvPr/>
          </p:nvSpPr>
          <p:spPr>
            <a:xfrm>
              <a:off x="-10920554" y="4057"/>
              <a:ext cx="10799641" cy="10682142"/>
            </a:xfrm>
            <a:prstGeom prst="rect">
              <a:avLst/>
            </a:prstGeom>
            <a:solidFill>
              <a:srgbClr val="BE6C28"/>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90" name="5 000  nya jobb  till 2030"/>
            <p:cNvSpPr txBox="1"/>
            <p:nvPr/>
          </p:nvSpPr>
          <p:spPr>
            <a:xfrm>
              <a:off x="-10061426" y="2686051"/>
              <a:ext cx="9081384" cy="531815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11600">
                  <a:solidFill>
                    <a:srgbClr val="FFFFFF"/>
                  </a:solidFill>
                  <a:latin typeface="+mn-lt"/>
                  <a:ea typeface="+mn-ea"/>
                  <a:cs typeface="+mn-cs"/>
                  <a:sym typeface="Helvetica Neue"/>
                </a:defRPr>
              </a:pPr>
              <a:r>
                <a:rPr dirty="0"/>
                <a:t>Thousands </a:t>
              </a:r>
              <a:br>
                <a:rPr dirty="0"/>
              </a:br>
              <a:r>
                <a:rPr dirty="0"/>
                <a:t>of new Jobs </a:t>
              </a:r>
              <a:br>
                <a:rPr dirty="0"/>
              </a:br>
              <a:r>
                <a:rPr dirty="0"/>
                <a:t>by 2030</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167"/>
                                        </p:tgtEl>
                                        <p:attrNameLst>
                                          <p:attrName>style.visibility</p:attrName>
                                        </p:attrNameLst>
                                      </p:cBhvr>
                                      <p:to>
                                        <p:strVal val="visible"/>
                                      </p:to>
                                    </p:set>
                                    <p:animEffect transition="in" filter="fade">
                                      <p:cBhvr>
                                        <p:cTn id="12" dur="500"/>
                                        <p:tgtEl>
                                          <p:spTgt spid="1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185"/>
                                        </p:tgtEl>
                                        <p:attrNameLst>
                                          <p:attrName>style.visibility</p:attrName>
                                        </p:attrNameLst>
                                      </p:cBhvr>
                                      <p:to>
                                        <p:strVal val="visible"/>
                                      </p:to>
                                    </p:set>
                                    <p:animEffect transition="in" filter="fade">
                                      <p:cBhvr>
                                        <p:cTn id="17" dur="500"/>
                                        <p:tgtEl>
                                          <p:spTgt spid="1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0" nodeType="clickEffect">
                                  <p:stCondLst>
                                    <p:cond delay="0"/>
                                  </p:stCondLst>
                                  <p:iterate>
                                    <p:tmAbs val="0"/>
                                  </p:iterate>
                                  <p:childTnLst>
                                    <p:set>
                                      <p:cBhvr>
                                        <p:cTn id="21" fill="hold"/>
                                        <p:tgtEl>
                                          <p:spTgt spid="176"/>
                                        </p:tgtEl>
                                        <p:attrNameLst>
                                          <p:attrName>style.visibility</p:attrName>
                                        </p:attrNameLst>
                                      </p:cBhvr>
                                      <p:to>
                                        <p:strVal val="visible"/>
                                      </p:to>
                                    </p:set>
                                    <p:animEffect transition="in" filter="fade">
                                      <p:cBhvr>
                                        <p:cTn id="22" dur="500"/>
                                        <p:tgtEl>
                                          <p:spTgt spid="17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0" nodeType="clickEffect">
                                  <p:stCondLst>
                                    <p:cond delay="0"/>
                                  </p:stCondLst>
                                  <p:iterate>
                                    <p:tmAbs val="0"/>
                                  </p:iterate>
                                  <p:childTnLst>
                                    <p:set>
                                      <p:cBhvr>
                                        <p:cTn id="26" fill="hold"/>
                                        <p:tgtEl>
                                          <p:spTgt spid="179"/>
                                        </p:tgtEl>
                                        <p:attrNameLst>
                                          <p:attrName>style.visibility</p:attrName>
                                        </p:attrNameLst>
                                      </p:cBhvr>
                                      <p:to>
                                        <p:strVal val="visible"/>
                                      </p:to>
                                    </p:set>
                                    <p:animEffect transition="in" filter="fade">
                                      <p:cBhvr>
                                        <p:cTn id="27" dur="500"/>
                                        <p:tgtEl>
                                          <p:spTgt spid="1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grpId="0" nodeType="clickEffect">
                                  <p:stCondLst>
                                    <p:cond delay="0"/>
                                  </p:stCondLst>
                                  <p:iterate>
                                    <p:tmAbs val="0"/>
                                  </p:iterate>
                                  <p:childTnLst>
                                    <p:set>
                                      <p:cBhvr>
                                        <p:cTn id="31" fill="hold"/>
                                        <p:tgtEl>
                                          <p:spTgt spid="173"/>
                                        </p:tgtEl>
                                        <p:attrNameLst>
                                          <p:attrName>style.visibility</p:attrName>
                                        </p:attrNameLst>
                                      </p:cBhvr>
                                      <p:to>
                                        <p:strVal val="visible"/>
                                      </p:to>
                                    </p:set>
                                    <p:animEffect transition="in" filter="fade">
                                      <p:cBhvr>
                                        <p:cTn id="32" dur="500"/>
                                        <p:tgtEl>
                                          <p:spTgt spid="17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grpId="0" nodeType="clickEffect">
                                  <p:stCondLst>
                                    <p:cond delay="0"/>
                                  </p:stCondLst>
                                  <p:iterate>
                                    <p:tmAbs val="0"/>
                                  </p:iterate>
                                  <p:childTnLst>
                                    <p:set>
                                      <p:cBhvr>
                                        <p:cTn id="36" fill="hold"/>
                                        <p:tgtEl>
                                          <p:spTgt spid="182"/>
                                        </p:tgtEl>
                                        <p:attrNameLst>
                                          <p:attrName>style.visibility</p:attrName>
                                        </p:attrNameLst>
                                      </p:cBhvr>
                                      <p:to>
                                        <p:strVal val="visible"/>
                                      </p:to>
                                    </p:set>
                                    <p:animEffect transition="in" filter="fade">
                                      <p:cBhvr>
                                        <p:cTn id="37" dur="500"/>
                                        <p:tgtEl>
                                          <p:spTgt spid="18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grpId="0" nodeType="clickEffect">
                                  <p:stCondLst>
                                    <p:cond delay="0"/>
                                  </p:stCondLst>
                                  <p:iterate>
                                    <p:tmAbs val="0"/>
                                  </p:iterate>
                                  <p:childTnLst>
                                    <p:set>
                                      <p:cBhvr>
                                        <p:cTn id="41" fill="hold"/>
                                        <p:tgtEl>
                                          <p:spTgt spid="188"/>
                                        </p:tgtEl>
                                        <p:attrNameLst>
                                          <p:attrName>style.visibility</p:attrName>
                                        </p:attrNameLst>
                                      </p:cBhvr>
                                      <p:to>
                                        <p:strVal val="visible"/>
                                      </p:to>
                                    </p:set>
                                    <p:animEffect transition="in" filter="fade">
                                      <p:cBhvr>
                                        <p:cTn id="42" dur="500"/>
                                        <p:tgtEl>
                                          <p:spTgt spid="18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fill="hold" grpId="0" nodeType="clickEffect">
                                  <p:stCondLst>
                                    <p:cond delay="0"/>
                                  </p:stCondLst>
                                  <p:iterate>
                                    <p:tmAbs val="0"/>
                                  </p:iterate>
                                  <p:childTnLst>
                                    <p:set>
                                      <p:cBhvr>
                                        <p:cTn id="46" fill="hold"/>
                                        <p:tgtEl>
                                          <p:spTgt spid="191"/>
                                        </p:tgtEl>
                                        <p:attrNameLst>
                                          <p:attrName>style.visibility</p:attrName>
                                        </p:attrNameLst>
                                      </p:cBhvr>
                                      <p:to>
                                        <p:strVal val="visible"/>
                                      </p:to>
                                    </p:set>
                                    <p:animEffect transition="in" filter="fade">
                                      <p:cBhvr>
                                        <p:cTn id="47"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advAuto="0"/>
      <p:bldP spid="170" grpId="0" animBg="1" advAuto="0"/>
      <p:bldP spid="173" grpId="0" animBg="1" advAuto="0"/>
      <p:bldP spid="176" grpId="0" animBg="1" advAuto="0"/>
      <p:bldP spid="179" grpId="0" animBg="1" advAuto="0"/>
      <p:bldP spid="182" grpId="0" animBg="1" advAuto="0"/>
      <p:bldP spid="185" grpId="0" animBg="1" advAuto="0"/>
      <p:bldP spid="188" grpId="0" animBg="1" advAuto="0"/>
      <p:bldP spid="191"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Presentation Platsvarumärket (Industrigruppen).003.jpeg" descr="Presentation Platsvarumärket (Industrigruppen).00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94" name="Nära till Karlskrona"/>
          <p:cNvSpPr txBox="1"/>
          <p:nvPr/>
        </p:nvSpPr>
        <p:spPr>
          <a:xfrm>
            <a:off x="2109128" y="3347739"/>
            <a:ext cx="10857570"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Close to Karlskrona</a:t>
            </a:r>
          </a:p>
        </p:txBody>
      </p:sp>
      <p:sp>
        <p:nvSpPr>
          <p:cNvPr id="195" name="Flyg…"/>
          <p:cNvSpPr txBox="1"/>
          <p:nvPr/>
        </p:nvSpPr>
        <p:spPr>
          <a:xfrm>
            <a:off x="2144361" y="5125170"/>
            <a:ext cx="14322118" cy="67013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10000"/>
              </a:lnSpc>
              <a:defRPr sz="4300" b="1">
                <a:solidFill>
                  <a:srgbClr val="FFFFFF"/>
                </a:solidFill>
                <a:latin typeface="Arial"/>
                <a:ea typeface="Arial"/>
                <a:cs typeface="Arial"/>
                <a:sym typeface="Arial"/>
              </a:defRPr>
            </a:pPr>
            <a:r>
              <a:t>Plane</a:t>
            </a:r>
          </a:p>
          <a:p>
            <a:pPr algn="l">
              <a:lnSpc>
                <a:spcPct val="110000"/>
              </a:lnSpc>
              <a:spcBef>
                <a:spcPts val="800"/>
              </a:spcBef>
              <a:defRPr sz="4300">
                <a:solidFill>
                  <a:srgbClr val="FFFFFF"/>
                </a:solidFill>
                <a:latin typeface="Arial"/>
                <a:ea typeface="Arial"/>
                <a:cs typeface="Arial"/>
                <a:sym typeface="Arial"/>
              </a:defRPr>
            </a:pPr>
            <a:r>
              <a:t>Stockholm - 1tim</a:t>
            </a:r>
          </a:p>
          <a:p>
            <a:pPr algn="l">
              <a:lnSpc>
                <a:spcPct val="110000"/>
              </a:lnSpc>
              <a:defRPr sz="4300">
                <a:solidFill>
                  <a:srgbClr val="FFFFFF"/>
                </a:solidFill>
                <a:latin typeface="Arial"/>
                <a:ea typeface="Arial"/>
                <a:cs typeface="Arial"/>
                <a:sym typeface="Arial"/>
              </a:defRPr>
            </a:pPr>
            <a:r>
              <a:t>Frankfurt - 1tim 45min (from Kalmar)</a:t>
            </a:r>
          </a:p>
          <a:p>
            <a:pPr algn="l">
              <a:lnSpc>
                <a:spcPct val="110000"/>
              </a:lnSpc>
              <a:spcBef>
                <a:spcPts val="1400"/>
              </a:spcBef>
              <a:defRPr sz="4300" b="1">
                <a:solidFill>
                  <a:srgbClr val="FFFFFF"/>
                </a:solidFill>
                <a:latin typeface="Arial"/>
                <a:ea typeface="Arial"/>
                <a:cs typeface="Arial"/>
                <a:sym typeface="Arial"/>
              </a:defRPr>
            </a:pPr>
            <a:r>
              <a:t>Car/Train</a:t>
            </a:r>
          </a:p>
          <a:p>
            <a:pPr algn="l">
              <a:lnSpc>
                <a:spcPct val="110000"/>
              </a:lnSpc>
              <a:defRPr sz="4300">
                <a:solidFill>
                  <a:srgbClr val="FFFFFF"/>
                </a:solidFill>
                <a:latin typeface="Arial"/>
                <a:ea typeface="Arial"/>
                <a:cs typeface="Arial"/>
                <a:sym typeface="Arial"/>
              </a:defRPr>
            </a:pPr>
            <a:r>
              <a:t>Malmö - 2 h 20 min (car) 2 h 50 min (train)</a:t>
            </a:r>
          </a:p>
          <a:p>
            <a:pPr algn="l">
              <a:lnSpc>
                <a:spcPct val="110000"/>
              </a:lnSpc>
              <a:defRPr sz="4300">
                <a:solidFill>
                  <a:srgbClr val="FFFFFF"/>
                </a:solidFill>
                <a:latin typeface="Arial"/>
                <a:ea typeface="Arial"/>
                <a:cs typeface="Arial"/>
                <a:sym typeface="Arial"/>
              </a:defRPr>
            </a:pPr>
            <a:r>
              <a:t>Kastrup/Copenhagen - 2 h 40 min (car) 3 tim (train)</a:t>
            </a:r>
          </a:p>
          <a:p>
            <a:pPr algn="l">
              <a:lnSpc>
                <a:spcPct val="110000"/>
              </a:lnSpc>
              <a:spcBef>
                <a:spcPts val="1500"/>
              </a:spcBef>
              <a:defRPr sz="4300" b="1">
                <a:solidFill>
                  <a:srgbClr val="FFFFFF"/>
                </a:solidFill>
                <a:latin typeface="Arial"/>
                <a:ea typeface="Arial"/>
                <a:cs typeface="Arial"/>
                <a:sym typeface="Arial"/>
              </a:defRPr>
            </a:pPr>
            <a:r>
              <a:t>Ferry</a:t>
            </a:r>
          </a:p>
          <a:p>
            <a:pPr algn="l">
              <a:lnSpc>
                <a:spcPct val="110000"/>
              </a:lnSpc>
              <a:spcBef>
                <a:spcPts val="500"/>
              </a:spcBef>
              <a:defRPr sz="4300">
                <a:solidFill>
                  <a:srgbClr val="FFFFFF"/>
                </a:solidFill>
                <a:latin typeface="Arial"/>
                <a:ea typeface="Arial"/>
                <a:cs typeface="Arial"/>
                <a:sym typeface="Arial"/>
              </a:defRPr>
            </a:pPr>
            <a:r>
              <a:t>Poland - 10 h</a:t>
            </a:r>
          </a:p>
          <a:p>
            <a:pPr algn="l">
              <a:lnSpc>
                <a:spcPct val="110000"/>
              </a:lnSpc>
              <a:defRPr sz="4300">
                <a:solidFill>
                  <a:srgbClr val="FFFFFF"/>
                </a:solidFill>
                <a:latin typeface="Arial"/>
                <a:ea typeface="Arial"/>
                <a:cs typeface="Arial"/>
                <a:sym typeface="Arial"/>
              </a:defRPr>
            </a:pPr>
            <a:r>
              <a:t>Lithuania - 14 h (from Karlshamn)</a:t>
            </a:r>
          </a:p>
        </p:txBody>
      </p:sp>
      <p:pic>
        <p:nvPicPr>
          <p:cNvPr id="196"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197" name="Till Karlskronas tar man sig enkelt med flyg  från Stockholm på under en timme. Från Malmö  och Köpenhamn tar det tre timmar med bil, Göteborg fyra och från Polen tar det tio timmar med någon av Stena Lines färjor."/>
          <p:cNvSpPr txBox="1"/>
          <p:nvPr/>
        </p:nvSpPr>
        <p:spPr>
          <a:xfrm>
            <a:off x="-18984716" y="4549061"/>
            <a:ext cx="13439633" cy="3846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10000"/>
              </a:lnSpc>
              <a:defRPr sz="4700">
                <a:solidFill>
                  <a:srgbClr val="FFFFFF"/>
                </a:solidFill>
                <a:latin typeface="Arial"/>
                <a:ea typeface="Arial"/>
                <a:cs typeface="Arial"/>
                <a:sym typeface="Arial"/>
              </a:defRPr>
            </a:pPr>
            <a:r>
              <a:t>Till Karlskronas tar man sig enkelt med flyg </a:t>
            </a:r>
            <a:br/>
            <a:r>
              <a:t>från Stockholm på under en timme. Från Malmö </a:t>
            </a:r>
            <a:br/>
            <a:r>
              <a:t>och Köpenhamn tar det tre timmar med bil, Göteborg fyra och från Polen tar det tio timmar med någon av Stena Lines färjor.</a:t>
            </a:r>
          </a:p>
        </p:txBody>
      </p:sp>
      <p:grpSp>
        <p:nvGrpSpPr>
          <p:cNvPr id="223" name="Gruppera"/>
          <p:cNvGrpSpPr/>
          <p:nvPr/>
        </p:nvGrpSpPr>
        <p:grpSpPr>
          <a:xfrm>
            <a:off x="13095193" y="-11459934"/>
            <a:ext cx="11194563" cy="23603283"/>
            <a:chOff x="-1" y="0"/>
            <a:chExt cx="11194562" cy="23603281"/>
          </a:xfrm>
        </p:grpSpPr>
        <p:pic>
          <p:nvPicPr>
            <p:cNvPr id="198" name="Bild" descr="Bild"/>
            <p:cNvPicPr>
              <a:picLocks noChangeAspect="1"/>
            </p:cNvPicPr>
            <p:nvPr/>
          </p:nvPicPr>
          <p:blipFill>
            <a:blip r:embed="rId4"/>
            <a:stretch>
              <a:fillRect/>
            </a:stretch>
          </p:blipFill>
          <p:spPr>
            <a:xfrm>
              <a:off x="1688984" y="-1"/>
              <a:ext cx="9505578" cy="21429700"/>
            </a:xfrm>
            <a:prstGeom prst="rect">
              <a:avLst/>
            </a:prstGeom>
            <a:ln w="12700" cap="flat">
              <a:noFill/>
              <a:miter lim="400000"/>
            </a:ln>
            <a:effectLst/>
          </p:spPr>
        </p:pic>
        <p:sp>
          <p:nvSpPr>
            <p:cNvPr id="199" name="Cirkel"/>
            <p:cNvSpPr/>
            <p:nvPr/>
          </p:nvSpPr>
          <p:spPr>
            <a:xfrm>
              <a:off x="4704259" y="19540773"/>
              <a:ext cx="1215957" cy="1215957"/>
            </a:xfrm>
            <a:prstGeom prst="ellipse">
              <a:avLst/>
            </a:prstGeom>
            <a:noFill/>
            <a:ln w="38100" cap="flat">
              <a:solidFill>
                <a:srgbClr val="FFFFFF">
                  <a:alpha val="33183"/>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0" name="Cirkel"/>
            <p:cNvSpPr/>
            <p:nvPr/>
          </p:nvSpPr>
          <p:spPr>
            <a:xfrm>
              <a:off x="5046626" y="19883141"/>
              <a:ext cx="531223" cy="531223"/>
            </a:xfrm>
            <a:prstGeom prst="ellipse">
              <a:avLst/>
            </a:prstGeom>
            <a:noFill/>
            <a:ln w="38100" cap="flat">
              <a:solidFill>
                <a:srgbClr val="FFFFFF"/>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1" name="Cirkel"/>
            <p:cNvSpPr/>
            <p:nvPr/>
          </p:nvSpPr>
          <p:spPr>
            <a:xfrm>
              <a:off x="4201090" y="19037605"/>
              <a:ext cx="2222295" cy="2222295"/>
            </a:xfrm>
            <a:prstGeom prst="ellipse">
              <a:avLst/>
            </a:prstGeom>
            <a:noFill/>
            <a:ln w="38100" cap="flat">
              <a:solidFill>
                <a:srgbClr val="FFFFFF">
                  <a:alpha val="4255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2" name="Cirkel"/>
            <p:cNvSpPr/>
            <p:nvPr/>
          </p:nvSpPr>
          <p:spPr>
            <a:xfrm>
              <a:off x="3488127" y="18324641"/>
              <a:ext cx="3648223" cy="3648223"/>
            </a:xfrm>
            <a:prstGeom prst="ellipse">
              <a:avLst/>
            </a:prstGeom>
            <a:noFill/>
            <a:ln w="38100" cap="flat">
              <a:solidFill>
                <a:srgbClr val="FFFFFF">
                  <a:alpha val="4121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3" name="Cirkel"/>
            <p:cNvSpPr/>
            <p:nvPr/>
          </p:nvSpPr>
          <p:spPr>
            <a:xfrm>
              <a:off x="5248656" y="20085169"/>
              <a:ext cx="127165"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4" name="Cirkel"/>
            <p:cNvSpPr/>
            <p:nvPr/>
          </p:nvSpPr>
          <p:spPr>
            <a:xfrm>
              <a:off x="2744692" y="17581204"/>
              <a:ext cx="5135095" cy="5135093"/>
            </a:xfrm>
            <a:prstGeom prst="ellipse">
              <a:avLst/>
            </a:prstGeom>
            <a:noFill/>
            <a:ln w="38100" cap="flat">
              <a:solidFill>
                <a:srgbClr val="FFFFFF">
                  <a:alpha val="3609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5" name="Cirkel"/>
            <p:cNvSpPr/>
            <p:nvPr/>
          </p:nvSpPr>
          <p:spPr>
            <a:xfrm>
              <a:off x="1857706" y="16694220"/>
              <a:ext cx="6909062" cy="6909062"/>
            </a:xfrm>
            <a:prstGeom prst="ellipse">
              <a:avLst/>
            </a:prstGeom>
            <a:noFill/>
            <a:ln w="38100" cap="flat">
              <a:solidFill>
                <a:srgbClr val="FFFFFF">
                  <a:alpha val="2243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6" name="Cirkel"/>
            <p:cNvSpPr/>
            <p:nvPr/>
          </p:nvSpPr>
          <p:spPr>
            <a:xfrm>
              <a:off x="2823163" y="21007154"/>
              <a:ext cx="127165"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7" name="Cirkel"/>
            <p:cNvSpPr/>
            <p:nvPr/>
          </p:nvSpPr>
          <p:spPr>
            <a:xfrm>
              <a:off x="7355189" y="15183834"/>
              <a:ext cx="127165"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8" name="Cirkel"/>
            <p:cNvSpPr/>
            <p:nvPr/>
          </p:nvSpPr>
          <p:spPr>
            <a:xfrm>
              <a:off x="6810795" y="14639438"/>
              <a:ext cx="1215955" cy="1215957"/>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9" name="Cirkel"/>
            <p:cNvSpPr/>
            <p:nvPr/>
          </p:nvSpPr>
          <p:spPr>
            <a:xfrm>
              <a:off x="7153160" y="14981806"/>
              <a:ext cx="531223" cy="531223"/>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0" name="Cirkel"/>
            <p:cNvSpPr/>
            <p:nvPr/>
          </p:nvSpPr>
          <p:spPr>
            <a:xfrm>
              <a:off x="6307623" y="14136270"/>
              <a:ext cx="2222295" cy="2222295"/>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1" name="Cirkel"/>
            <p:cNvSpPr/>
            <p:nvPr/>
          </p:nvSpPr>
          <p:spPr>
            <a:xfrm>
              <a:off x="2278769" y="20462756"/>
              <a:ext cx="1215957" cy="1215957"/>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2" name="Cirkel"/>
            <p:cNvSpPr/>
            <p:nvPr/>
          </p:nvSpPr>
          <p:spPr>
            <a:xfrm>
              <a:off x="2621135" y="20805126"/>
              <a:ext cx="531223" cy="531225"/>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3" name="Cirkel"/>
            <p:cNvSpPr/>
            <p:nvPr/>
          </p:nvSpPr>
          <p:spPr>
            <a:xfrm>
              <a:off x="1775599" y="19959587"/>
              <a:ext cx="2222295" cy="2222295"/>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4" name="Cirkel"/>
            <p:cNvSpPr/>
            <p:nvPr/>
          </p:nvSpPr>
          <p:spPr>
            <a:xfrm>
              <a:off x="2159122" y="17417876"/>
              <a:ext cx="127167"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5" name="Cirkel"/>
            <p:cNvSpPr/>
            <p:nvPr/>
          </p:nvSpPr>
          <p:spPr>
            <a:xfrm>
              <a:off x="1614728" y="16873478"/>
              <a:ext cx="1215957" cy="1215957"/>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6" name="Cirkel"/>
            <p:cNvSpPr/>
            <p:nvPr/>
          </p:nvSpPr>
          <p:spPr>
            <a:xfrm>
              <a:off x="1957094" y="17215848"/>
              <a:ext cx="531225" cy="531223"/>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7" name="Cirkel"/>
            <p:cNvSpPr/>
            <p:nvPr/>
          </p:nvSpPr>
          <p:spPr>
            <a:xfrm>
              <a:off x="1111555" y="16370312"/>
              <a:ext cx="2222295" cy="2222295"/>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8" name="Karlskrona"/>
            <p:cNvSpPr txBox="1"/>
            <p:nvPr/>
          </p:nvSpPr>
          <p:spPr>
            <a:xfrm>
              <a:off x="5222811" y="21156859"/>
              <a:ext cx="1631883"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Karlskrona</a:t>
              </a:r>
            </a:p>
          </p:txBody>
        </p:sp>
        <p:sp>
          <p:nvSpPr>
            <p:cNvPr id="219" name="Stockholm"/>
            <p:cNvSpPr txBox="1"/>
            <p:nvPr/>
          </p:nvSpPr>
          <p:spPr>
            <a:xfrm>
              <a:off x="8015166" y="16137884"/>
              <a:ext cx="1596536"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Stockholm</a:t>
              </a:r>
            </a:p>
          </p:txBody>
        </p:sp>
        <p:sp>
          <p:nvSpPr>
            <p:cNvPr id="220" name="Göteborg"/>
            <p:cNvSpPr txBox="1"/>
            <p:nvPr/>
          </p:nvSpPr>
          <p:spPr>
            <a:xfrm>
              <a:off x="146105" y="18085768"/>
              <a:ext cx="1791253"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Gothenburg</a:t>
              </a:r>
            </a:p>
          </p:txBody>
        </p:sp>
        <p:sp>
          <p:nvSpPr>
            <p:cNvPr id="221" name="Öresundsregionen"/>
            <p:cNvSpPr txBox="1"/>
            <p:nvPr/>
          </p:nvSpPr>
          <p:spPr>
            <a:xfrm>
              <a:off x="-2" y="22244902"/>
              <a:ext cx="3061718"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The Öresund Region</a:t>
              </a:r>
            </a:p>
          </p:txBody>
        </p:sp>
        <p:sp>
          <p:nvSpPr>
            <p:cNvPr id="222" name="Cirkel"/>
            <p:cNvSpPr/>
            <p:nvPr/>
          </p:nvSpPr>
          <p:spPr>
            <a:xfrm>
              <a:off x="969442" y="19153435"/>
              <a:ext cx="3834597" cy="3834601"/>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 name="Presentation Platsvarumärket (Industrigruppen).004.jpeg" descr="Presentation Platsvarumärket (Industrigruppen).004.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226" name="Linje"/>
          <p:cNvSpPr/>
          <p:nvPr/>
        </p:nvSpPr>
        <p:spPr>
          <a:xfrm>
            <a:off x="-469857" y="1394684"/>
            <a:ext cx="25602413" cy="2574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73" y="2186"/>
                </a:lnTo>
                <a:lnTo>
                  <a:pt x="871" y="6182"/>
                </a:lnTo>
                <a:lnTo>
                  <a:pt x="1720" y="7586"/>
                </a:lnTo>
                <a:lnTo>
                  <a:pt x="2208" y="9224"/>
                </a:lnTo>
                <a:lnTo>
                  <a:pt x="2934" y="10391"/>
                </a:lnTo>
                <a:lnTo>
                  <a:pt x="4124" y="10937"/>
                </a:lnTo>
                <a:lnTo>
                  <a:pt x="5357" y="13221"/>
                </a:lnTo>
                <a:lnTo>
                  <a:pt x="6719" y="11527"/>
                </a:lnTo>
                <a:lnTo>
                  <a:pt x="7139" y="11316"/>
                </a:lnTo>
                <a:lnTo>
                  <a:pt x="7805" y="8702"/>
                </a:lnTo>
                <a:lnTo>
                  <a:pt x="8197" y="7830"/>
                </a:lnTo>
                <a:lnTo>
                  <a:pt x="8686" y="4851"/>
                </a:lnTo>
                <a:lnTo>
                  <a:pt x="10205" y="3256"/>
                </a:lnTo>
                <a:lnTo>
                  <a:pt x="10978" y="684"/>
                </a:lnTo>
                <a:lnTo>
                  <a:pt x="11639" y="2327"/>
                </a:lnTo>
                <a:lnTo>
                  <a:pt x="12343" y="5492"/>
                </a:lnTo>
                <a:lnTo>
                  <a:pt x="13086" y="5603"/>
                </a:lnTo>
                <a:lnTo>
                  <a:pt x="14164" y="8862"/>
                </a:lnTo>
                <a:lnTo>
                  <a:pt x="14730" y="12189"/>
                </a:lnTo>
                <a:lnTo>
                  <a:pt x="15271" y="13060"/>
                </a:lnTo>
                <a:lnTo>
                  <a:pt x="15550" y="18385"/>
                </a:lnTo>
                <a:lnTo>
                  <a:pt x="15884" y="17391"/>
                </a:lnTo>
                <a:lnTo>
                  <a:pt x="16156" y="20678"/>
                </a:lnTo>
                <a:lnTo>
                  <a:pt x="16815" y="21600"/>
                </a:lnTo>
                <a:lnTo>
                  <a:pt x="17854" y="20687"/>
                </a:lnTo>
                <a:lnTo>
                  <a:pt x="18534" y="21550"/>
                </a:lnTo>
                <a:lnTo>
                  <a:pt x="19800" y="19092"/>
                </a:lnTo>
                <a:lnTo>
                  <a:pt x="20757" y="15230"/>
                </a:lnTo>
                <a:lnTo>
                  <a:pt x="21600" y="12281"/>
                </a:lnTo>
              </a:path>
            </a:pathLst>
          </a:custGeom>
          <a:ln w="101600">
            <a:solidFill>
              <a:srgbClr val="000000"/>
            </a:solidFill>
            <a:miter lim="400000"/>
          </a:ln>
        </p:spPr>
        <p:txBody>
          <a:bodyPr lIns="50800" tIns="50800" rIns="50800" bIns="50800" anchor="ctr"/>
          <a:lstStyle/>
          <a:p>
            <a:pPr>
              <a:defRPr>
                <a:latin typeface="+mn-lt"/>
                <a:ea typeface="+mn-ea"/>
                <a:cs typeface="+mn-cs"/>
                <a:sym typeface="Helvetica Neue"/>
              </a:defRPr>
            </a:pPr>
            <a:endParaRPr/>
          </a:p>
        </p:txBody>
      </p:sp>
      <p:grpSp>
        <p:nvGrpSpPr>
          <p:cNvPr id="232" name="Gruppera"/>
          <p:cNvGrpSpPr/>
          <p:nvPr/>
        </p:nvGrpSpPr>
        <p:grpSpPr>
          <a:xfrm>
            <a:off x="3453418" y="-2912826"/>
            <a:ext cx="17823526" cy="17823526"/>
            <a:chOff x="-1" y="-1"/>
            <a:chExt cx="17823524" cy="17823524"/>
          </a:xfrm>
        </p:grpSpPr>
        <p:sp>
          <p:nvSpPr>
            <p:cNvPr id="227" name="Cirkel"/>
            <p:cNvSpPr/>
            <p:nvPr/>
          </p:nvSpPr>
          <p:spPr>
            <a:xfrm>
              <a:off x="8102499" y="8075240"/>
              <a:ext cx="1618529" cy="1618529"/>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8" name="Cirkel"/>
            <p:cNvSpPr/>
            <p:nvPr/>
          </p:nvSpPr>
          <p:spPr>
            <a:xfrm>
              <a:off x="6750707" y="6750706"/>
              <a:ext cx="4322107" cy="432210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9" name="Cirkel"/>
            <p:cNvSpPr/>
            <p:nvPr/>
          </p:nvSpPr>
          <p:spPr>
            <a:xfrm>
              <a:off x="2863431" y="2863431"/>
              <a:ext cx="12096661" cy="1209666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0" name="Cirkel"/>
            <p:cNvSpPr/>
            <p:nvPr/>
          </p:nvSpPr>
          <p:spPr>
            <a:xfrm>
              <a:off x="-2" y="-2"/>
              <a:ext cx="17823526" cy="17823526"/>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1" name="Cirkel"/>
            <p:cNvSpPr/>
            <p:nvPr/>
          </p:nvSpPr>
          <p:spPr>
            <a:xfrm>
              <a:off x="4628167" y="4628164"/>
              <a:ext cx="8567191" cy="856719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grpSp>
        <p:nvGrpSpPr>
          <p:cNvPr id="239" name="Gruppera"/>
          <p:cNvGrpSpPr/>
          <p:nvPr/>
        </p:nvGrpSpPr>
        <p:grpSpPr>
          <a:xfrm>
            <a:off x="1893900" y="1516322"/>
            <a:ext cx="20927105" cy="2610133"/>
            <a:chOff x="-1" y="-1"/>
            <a:chExt cx="20927104" cy="2610131"/>
          </a:xfrm>
        </p:grpSpPr>
        <p:sp>
          <p:nvSpPr>
            <p:cNvPr id="233" name="Rektangel"/>
            <p:cNvSpPr/>
            <p:nvPr/>
          </p:nvSpPr>
          <p:spPr>
            <a:xfrm>
              <a:off x="8605917" y="-2"/>
              <a:ext cx="1449791"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4" name="E22"/>
            <p:cNvSpPr txBox="1"/>
            <p:nvPr/>
          </p:nvSpPr>
          <p:spPr>
            <a:xfrm>
              <a:off x="8957495" y="139416"/>
              <a:ext cx="1643007"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35" name="Rektangel"/>
            <p:cNvSpPr/>
            <p:nvPr/>
          </p:nvSpPr>
          <p:spPr>
            <a:xfrm>
              <a:off x="-2" y="451648"/>
              <a:ext cx="1748699"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6" name="Malmö"/>
            <p:cNvSpPr txBox="1"/>
            <p:nvPr/>
          </p:nvSpPr>
          <p:spPr>
            <a:xfrm>
              <a:off x="224576" y="578363"/>
              <a:ext cx="1643007"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sp>
          <p:nvSpPr>
            <p:cNvPr id="237" name="Rektangel"/>
            <p:cNvSpPr/>
            <p:nvPr/>
          </p:nvSpPr>
          <p:spPr>
            <a:xfrm>
              <a:off x="19072218" y="1860328"/>
              <a:ext cx="1748700"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8" name="Kalmar"/>
            <p:cNvSpPr txBox="1"/>
            <p:nvPr/>
          </p:nvSpPr>
          <p:spPr>
            <a:xfrm>
              <a:off x="19284096" y="1999743"/>
              <a:ext cx="1643007" cy="4963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grpSp>
      <p:sp>
        <p:nvSpPr>
          <p:cNvPr id="240" name="Aspö"/>
          <p:cNvSpPr txBox="1"/>
          <p:nvPr/>
        </p:nvSpPr>
        <p:spPr>
          <a:xfrm>
            <a:off x="9695436" y="9962614"/>
            <a:ext cx="924819"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Aspö</a:t>
            </a:r>
          </a:p>
        </p:txBody>
      </p:sp>
      <p:sp>
        <p:nvSpPr>
          <p:cNvPr id="241" name="Hasslö"/>
          <p:cNvSpPr txBox="1"/>
          <p:nvPr/>
        </p:nvSpPr>
        <p:spPr>
          <a:xfrm>
            <a:off x="6247481" y="9835614"/>
            <a:ext cx="1201242"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Hasslö</a:t>
            </a:r>
          </a:p>
        </p:txBody>
      </p:sp>
      <p:sp>
        <p:nvSpPr>
          <p:cNvPr id="242" name="Sturkö"/>
          <p:cNvSpPr txBox="1"/>
          <p:nvPr/>
        </p:nvSpPr>
        <p:spPr>
          <a:xfrm>
            <a:off x="15469713" y="10250157"/>
            <a:ext cx="1142033"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Sturkö</a:t>
            </a:r>
          </a:p>
        </p:txBody>
      </p:sp>
      <p:sp>
        <p:nvSpPr>
          <p:cNvPr id="243" name="Tjurkö"/>
          <p:cNvSpPr txBox="1"/>
          <p:nvPr/>
        </p:nvSpPr>
        <p:spPr>
          <a:xfrm>
            <a:off x="13168982" y="9848314"/>
            <a:ext cx="1102271"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Tjurkö</a:t>
            </a:r>
          </a:p>
        </p:txBody>
      </p:sp>
      <p:sp>
        <p:nvSpPr>
          <p:cNvPr id="244" name="Senoren"/>
          <p:cNvSpPr txBox="1"/>
          <p:nvPr/>
        </p:nvSpPr>
        <p:spPr>
          <a:xfrm>
            <a:off x="19252282" y="8438614"/>
            <a:ext cx="1458740"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Senoren</a:t>
            </a:r>
          </a:p>
        </p:txBody>
      </p:sp>
      <p:sp>
        <p:nvSpPr>
          <p:cNvPr id="245" name="Hästö"/>
          <p:cNvSpPr txBox="1"/>
          <p:nvPr/>
        </p:nvSpPr>
        <p:spPr>
          <a:xfrm>
            <a:off x="13027212" y="3765015"/>
            <a:ext cx="1043237"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Hästö</a:t>
            </a:r>
          </a:p>
        </p:txBody>
      </p:sp>
      <p:sp>
        <p:nvSpPr>
          <p:cNvPr id="246" name="Lyckeby"/>
          <p:cNvSpPr txBox="1"/>
          <p:nvPr/>
        </p:nvSpPr>
        <p:spPr>
          <a:xfrm>
            <a:off x="15567880" y="1453613"/>
            <a:ext cx="1405608"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Lyckeby</a:t>
            </a:r>
          </a:p>
        </p:txBody>
      </p:sp>
      <p:sp>
        <p:nvSpPr>
          <p:cNvPr id="247" name="Nättraby"/>
          <p:cNvSpPr txBox="1"/>
          <p:nvPr/>
        </p:nvSpPr>
        <p:spPr>
          <a:xfrm>
            <a:off x="9548079" y="2359948"/>
            <a:ext cx="1458219"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Nättraby</a:t>
            </a:r>
          </a:p>
        </p:txBody>
      </p:sp>
      <p:sp>
        <p:nvSpPr>
          <p:cNvPr id="248" name="Almö"/>
          <p:cNvSpPr txBox="1"/>
          <p:nvPr/>
        </p:nvSpPr>
        <p:spPr>
          <a:xfrm>
            <a:off x="5230078" y="6248112"/>
            <a:ext cx="924471" cy="4963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Almö</a:t>
            </a:r>
          </a:p>
        </p:txBody>
      </p:sp>
      <p:pic>
        <p:nvPicPr>
          <p:cNvPr id="249" name="Karlskrona_3_ram_svart.png" descr="Karlskrona_3_ram_svart.png"/>
          <p:cNvPicPr>
            <a:picLocks noChangeAspect="1"/>
          </p:cNvPicPr>
          <p:nvPr/>
        </p:nvPicPr>
        <p:blipFill>
          <a:blip r:embed="rId3"/>
          <a:stretch>
            <a:fillRect/>
          </a:stretch>
        </p:blipFill>
        <p:spPr>
          <a:xfrm>
            <a:off x="20965145" y="10488159"/>
            <a:ext cx="1856829"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226"/>
                                        </p:tgtEl>
                                        <p:attrNameLst>
                                          <p:attrName>style.visibility</p:attrName>
                                        </p:attrNameLst>
                                      </p:cBhvr>
                                      <p:to>
                                        <p:strVal val="visible"/>
                                      </p:to>
                                    </p:set>
                                    <p:animEffect transition="in" filter="wipe(left)">
                                      <p:cBhvr>
                                        <p:cTn id="7" dur="1000"/>
                                        <p:tgtEl>
                                          <p:spTgt spid="226"/>
                                        </p:tgtEl>
                                      </p:cBhvr>
                                    </p:animEffect>
                                  </p:childTnLst>
                                </p:cTn>
                              </p:par>
                            </p:childTnLst>
                          </p:cTn>
                        </p:par>
                        <p:par>
                          <p:cTn id="8" fill="hold">
                            <p:stCondLst>
                              <p:cond delay="1000"/>
                            </p:stCondLst>
                            <p:childTnLst>
                              <p:par>
                                <p:cTn id="9" presetID="10" presetClass="entr" fill="hold" grpId="0" nodeType="afterEffect">
                                  <p:stCondLst>
                                    <p:cond delay="0"/>
                                  </p:stCondLst>
                                  <p:iterate>
                                    <p:tmAbs val="0"/>
                                  </p:iterate>
                                  <p:childTnLst>
                                    <p:set>
                                      <p:cBhvr>
                                        <p:cTn id="10" fill="hold"/>
                                        <p:tgtEl>
                                          <p:spTgt spid="239"/>
                                        </p:tgtEl>
                                        <p:attrNameLst>
                                          <p:attrName>style.visibility</p:attrName>
                                        </p:attrNameLst>
                                      </p:cBhvr>
                                      <p:to>
                                        <p:strVal val="visible"/>
                                      </p:to>
                                    </p:set>
                                    <p:animEffect transition="in" filter="fade">
                                      <p:cBhvr>
                                        <p:cTn id="11" dur="1000"/>
                                        <p:tgtEl>
                                          <p:spTgt spid="239"/>
                                        </p:tgtEl>
                                      </p:cBhvr>
                                    </p:animEffect>
                                  </p:childTnLst>
                                </p:cTn>
                              </p:par>
                            </p:childTnLst>
                          </p:cTn>
                        </p:par>
                        <p:par>
                          <p:cTn id="12" fill="hold">
                            <p:stCondLst>
                              <p:cond delay="2000"/>
                            </p:stCondLst>
                            <p:childTnLst>
                              <p:par>
                                <p:cTn id="13" presetID="4" presetClass="entr" presetSubtype="32" fill="hold" grpId="0" nodeType="afterEffect">
                                  <p:stCondLst>
                                    <p:cond delay="0"/>
                                  </p:stCondLst>
                                  <p:iterate>
                                    <p:tmAbs val="0"/>
                                  </p:iterate>
                                  <p:childTnLst>
                                    <p:set>
                                      <p:cBhvr>
                                        <p:cTn id="14" fill="hold"/>
                                        <p:tgtEl>
                                          <p:spTgt spid="232"/>
                                        </p:tgtEl>
                                        <p:attrNameLst>
                                          <p:attrName>style.visibility</p:attrName>
                                        </p:attrNameLst>
                                      </p:cBhvr>
                                      <p:to>
                                        <p:strVal val="visible"/>
                                      </p:to>
                                    </p:set>
                                    <p:animEffect transition="in" filter="box(out)">
                                      <p:cBhvr>
                                        <p:cTn id="15" dur="10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advAuto="0"/>
      <p:bldP spid="232" grpId="0" animBg="1" advAuto="0"/>
      <p:bldP spid="239"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 name="Presentation Platsvarumärket (Industrigruppen).005.jpeg" descr="Presentation Platsvarumärket (Industrigruppen).005.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257" name="Gruppera"/>
          <p:cNvGrpSpPr/>
          <p:nvPr/>
        </p:nvGrpSpPr>
        <p:grpSpPr>
          <a:xfrm>
            <a:off x="-616786" y="1535659"/>
            <a:ext cx="18366525" cy="18366525"/>
            <a:chOff x="-2" y="-2"/>
            <a:chExt cx="18366523" cy="18366523"/>
          </a:xfrm>
        </p:grpSpPr>
        <p:sp>
          <p:nvSpPr>
            <p:cNvPr id="252" name="Cirkel"/>
            <p:cNvSpPr/>
            <p:nvPr/>
          </p:nvSpPr>
          <p:spPr>
            <a:xfrm>
              <a:off x="8349341" y="8321250"/>
              <a:ext cx="1667840" cy="1667840"/>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3" name="Cirkel"/>
            <p:cNvSpPr/>
            <p:nvPr/>
          </p:nvSpPr>
          <p:spPr>
            <a:xfrm>
              <a:off x="6956369" y="6956368"/>
              <a:ext cx="4453781" cy="4453779"/>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4" name="Cirkel"/>
            <p:cNvSpPr/>
            <p:nvPr/>
          </p:nvSpPr>
          <p:spPr>
            <a:xfrm>
              <a:off x="2950667" y="2950667"/>
              <a:ext cx="12465189" cy="12465189"/>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5" name="Cirkel"/>
            <p:cNvSpPr/>
            <p:nvPr/>
          </p:nvSpPr>
          <p:spPr>
            <a:xfrm>
              <a:off x="-3" y="-3"/>
              <a:ext cx="18366525" cy="1836652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6" name="Cirkel"/>
            <p:cNvSpPr/>
            <p:nvPr/>
          </p:nvSpPr>
          <p:spPr>
            <a:xfrm>
              <a:off x="4769165" y="4769162"/>
              <a:ext cx="8828193" cy="882819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258" name="Linje"/>
          <p:cNvSpPr/>
          <p:nvPr/>
        </p:nvSpPr>
        <p:spPr>
          <a:xfrm>
            <a:off x="-231951" y="891824"/>
            <a:ext cx="25449534" cy="5744470"/>
          </a:xfrm>
          <a:custGeom>
            <a:avLst/>
            <a:gdLst/>
            <a:ahLst/>
            <a:cxnLst>
              <a:cxn ang="0">
                <a:pos x="wd2" y="hd2"/>
              </a:cxn>
              <a:cxn ang="5400000">
                <a:pos x="wd2" y="hd2"/>
              </a:cxn>
              <a:cxn ang="10800000">
                <a:pos x="wd2" y="hd2"/>
              </a:cxn>
              <a:cxn ang="16200000">
                <a:pos x="wd2" y="hd2"/>
              </a:cxn>
            </a:cxnLst>
            <a:rect l="0" t="0" r="r" b="b"/>
            <a:pathLst>
              <a:path w="21600" h="21600" extrusionOk="0">
                <a:moveTo>
                  <a:pt x="0" y="9116"/>
                </a:moveTo>
                <a:lnTo>
                  <a:pt x="1595" y="7310"/>
                </a:lnTo>
                <a:lnTo>
                  <a:pt x="2638" y="4123"/>
                </a:lnTo>
                <a:lnTo>
                  <a:pt x="4290" y="2519"/>
                </a:lnTo>
                <a:lnTo>
                  <a:pt x="5826" y="2595"/>
                </a:lnTo>
                <a:lnTo>
                  <a:pt x="7189" y="0"/>
                </a:lnTo>
                <a:lnTo>
                  <a:pt x="7903" y="36"/>
                </a:lnTo>
                <a:lnTo>
                  <a:pt x="9065" y="1591"/>
                </a:lnTo>
                <a:lnTo>
                  <a:pt x="10176" y="3209"/>
                </a:lnTo>
                <a:lnTo>
                  <a:pt x="12142" y="4990"/>
                </a:lnTo>
                <a:lnTo>
                  <a:pt x="13009" y="6302"/>
                </a:lnTo>
                <a:lnTo>
                  <a:pt x="14107" y="7634"/>
                </a:lnTo>
                <a:lnTo>
                  <a:pt x="14966" y="8064"/>
                </a:lnTo>
                <a:lnTo>
                  <a:pt x="15984" y="10823"/>
                </a:lnTo>
                <a:lnTo>
                  <a:pt x="16272" y="11312"/>
                </a:lnTo>
                <a:lnTo>
                  <a:pt x="16714" y="11312"/>
                </a:lnTo>
                <a:lnTo>
                  <a:pt x="17235" y="12072"/>
                </a:lnTo>
                <a:lnTo>
                  <a:pt x="17883" y="16759"/>
                </a:lnTo>
                <a:lnTo>
                  <a:pt x="18674" y="16646"/>
                </a:lnTo>
                <a:lnTo>
                  <a:pt x="19107" y="18186"/>
                </a:lnTo>
                <a:lnTo>
                  <a:pt x="19606" y="19647"/>
                </a:lnTo>
                <a:lnTo>
                  <a:pt x="19962" y="21260"/>
                </a:lnTo>
                <a:lnTo>
                  <a:pt x="20845" y="21600"/>
                </a:lnTo>
                <a:lnTo>
                  <a:pt x="21600" y="21231"/>
                </a:lnTo>
              </a:path>
            </a:pathLst>
          </a:custGeom>
          <a:ln w="139700">
            <a:solidFill>
              <a:srgbClr val="000000"/>
            </a:solidFill>
            <a:miter lim="400000"/>
          </a:ln>
        </p:spPr>
        <p:txBody>
          <a:bodyPr lIns="50800" tIns="50800" rIns="50800" bIns="50800" anchor="ctr"/>
          <a:lstStyle/>
          <a:p>
            <a:pPr>
              <a:defRPr>
                <a:latin typeface="+mn-lt"/>
                <a:ea typeface="+mn-ea"/>
                <a:cs typeface="+mn-cs"/>
                <a:sym typeface="Helvetica Neue"/>
              </a:defRPr>
            </a:pPr>
            <a:endParaRPr/>
          </a:p>
        </p:txBody>
      </p:sp>
      <p:grpSp>
        <p:nvGrpSpPr>
          <p:cNvPr id="266" name="Gruppera"/>
          <p:cNvGrpSpPr/>
          <p:nvPr/>
        </p:nvGrpSpPr>
        <p:grpSpPr>
          <a:xfrm>
            <a:off x="8685646" y="-452539"/>
            <a:ext cx="9843130" cy="10717210"/>
            <a:chOff x="-1" y="-1"/>
            <a:chExt cx="9843129" cy="10717208"/>
          </a:xfrm>
        </p:grpSpPr>
        <p:sp>
          <p:nvSpPr>
            <p:cNvPr id="259" name="Linje"/>
            <p:cNvSpPr/>
            <p:nvPr/>
          </p:nvSpPr>
          <p:spPr>
            <a:xfrm>
              <a:off x="-2" y="-2"/>
              <a:ext cx="5848737" cy="10272656"/>
            </a:xfrm>
            <a:custGeom>
              <a:avLst/>
              <a:gdLst/>
              <a:ahLst/>
              <a:cxnLst>
                <a:cxn ang="0">
                  <a:pos x="wd2" y="hd2"/>
                </a:cxn>
                <a:cxn ang="5400000">
                  <a:pos x="wd2" y="hd2"/>
                </a:cxn>
                <a:cxn ang="10800000">
                  <a:pos x="wd2" y="hd2"/>
                </a:cxn>
                <a:cxn ang="16200000">
                  <a:pos x="wd2" y="hd2"/>
                </a:cxn>
              </a:cxnLst>
              <a:rect l="0" t="0" r="r" b="b"/>
              <a:pathLst>
                <a:path w="21600" h="21600" extrusionOk="0">
                  <a:moveTo>
                    <a:pt x="18412" y="0"/>
                  </a:moveTo>
                  <a:lnTo>
                    <a:pt x="20345" y="1890"/>
                  </a:lnTo>
                  <a:lnTo>
                    <a:pt x="21600" y="4024"/>
                  </a:lnTo>
                  <a:lnTo>
                    <a:pt x="21071" y="5976"/>
                  </a:lnTo>
                  <a:lnTo>
                    <a:pt x="18788" y="8642"/>
                  </a:lnTo>
                  <a:lnTo>
                    <a:pt x="12947" y="12027"/>
                  </a:lnTo>
                  <a:lnTo>
                    <a:pt x="11226" y="13569"/>
                  </a:lnTo>
                  <a:lnTo>
                    <a:pt x="9507" y="14406"/>
                  </a:lnTo>
                  <a:lnTo>
                    <a:pt x="7882" y="16797"/>
                  </a:lnTo>
                  <a:lnTo>
                    <a:pt x="6884" y="16931"/>
                  </a:lnTo>
                  <a:lnTo>
                    <a:pt x="3544" y="18640"/>
                  </a:lnTo>
                  <a:lnTo>
                    <a:pt x="1091" y="19538"/>
                  </a:lnTo>
                  <a:lnTo>
                    <a:pt x="170" y="20367"/>
                  </a:lnTo>
                  <a:lnTo>
                    <a:pt x="0" y="21600"/>
                  </a:lnTo>
                </a:path>
              </a:pathLst>
            </a:custGeom>
            <a:noFill/>
            <a:ln w="635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0" name="Linje"/>
            <p:cNvSpPr/>
            <p:nvPr/>
          </p:nvSpPr>
          <p:spPr>
            <a:xfrm>
              <a:off x="1139783" y="1621717"/>
              <a:ext cx="1959756" cy="47842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79" y="2125"/>
                  </a:lnTo>
                  <a:lnTo>
                    <a:pt x="8159" y="6153"/>
                  </a:lnTo>
                  <a:lnTo>
                    <a:pt x="10091" y="9326"/>
                  </a:lnTo>
                  <a:lnTo>
                    <a:pt x="17336" y="13698"/>
                  </a:lnTo>
                  <a:lnTo>
                    <a:pt x="15942" y="15624"/>
                  </a:lnTo>
                  <a:lnTo>
                    <a:pt x="21064" y="2077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1" name="Linje"/>
            <p:cNvSpPr/>
            <p:nvPr/>
          </p:nvSpPr>
          <p:spPr>
            <a:xfrm>
              <a:off x="4608645" y="4610596"/>
              <a:ext cx="2597198" cy="61066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23" y="828"/>
                  </a:lnTo>
                  <a:lnTo>
                    <a:pt x="17778" y="1925"/>
                  </a:lnTo>
                  <a:lnTo>
                    <a:pt x="21114" y="4294"/>
                  </a:lnTo>
                  <a:lnTo>
                    <a:pt x="21281" y="6217"/>
                  </a:lnTo>
                  <a:lnTo>
                    <a:pt x="21600" y="9861"/>
                  </a:lnTo>
                  <a:lnTo>
                    <a:pt x="19446" y="12166"/>
                  </a:lnTo>
                  <a:lnTo>
                    <a:pt x="13249" y="14768"/>
                  </a:lnTo>
                  <a:lnTo>
                    <a:pt x="9766" y="16236"/>
                  </a:lnTo>
                  <a:lnTo>
                    <a:pt x="8720" y="18959"/>
                  </a:lnTo>
                  <a:cubicBezTo>
                    <a:pt x="8751" y="19117"/>
                    <a:pt x="8782" y="19275"/>
                    <a:pt x="8813" y="19433"/>
                  </a:cubicBezTo>
                  <a:cubicBezTo>
                    <a:pt x="8844" y="19591"/>
                    <a:pt x="8875" y="19749"/>
                    <a:pt x="8906" y="19907"/>
                  </a:cubicBezTo>
                  <a:lnTo>
                    <a:pt x="3155" y="19083"/>
                  </a:lnTo>
                  <a:lnTo>
                    <a:pt x="1707" y="19984"/>
                  </a:lnTo>
                  <a:lnTo>
                    <a:pt x="3058" y="21239"/>
                  </a:lnTo>
                  <a:lnTo>
                    <a:pt x="8774" y="21600"/>
                  </a:lnTo>
                  <a:lnTo>
                    <a:pt x="10143" y="20628"/>
                  </a:lnTo>
                  <a:lnTo>
                    <a:pt x="8913" y="19903"/>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2" name="Linje"/>
            <p:cNvSpPr/>
            <p:nvPr/>
          </p:nvSpPr>
          <p:spPr>
            <a:xfrm>
              <a:off x="5517003" y="3259884"/>
              <a:ext cx="4326126" cy="15859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047" y="6618"/>
                  </a:lnTo>
                  <a:lnTo>
                    <a:pt x="4485" y="13841"/>
                  </a:lnTo>
                  <a:lnTo>
                    <a:pt x="8398" y="11109"/>
                  </a:lnTo>
                  <a:lnTo>
                    <a:pt x="10992" y="17824"/>
                  </a:lnTo>
                  <a:lnTo>
                    <a:pt x="13482" y="17069"/>
                  </a:lnTo>
                  <a:lnTo>
                    <a:pt x="16691" y="21600"/>
                  </a:lnTo>
                  <a:lnTo>
                    <a:pt x="19652" y="19341"/>
                  </a:lnTo>
                  <a:lnTo>
                    <a:pt x="21600" y="13329"/>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3" name="Linje"/>
            <p:cNvSpPr/>
            <p:nvPr/>
          </p:nvSpPr>
          <p:spPr>
            <a:xfrm>
              <a:off x="2732373" y="3110303"/>
              <a:ext cx="2770172" cy="1565638"/>
            </a:xfrm>
            <a:custGeom>
              <a:avLst/>
              <a:gdLst/>
              <a:ahLst/>
              <a:cxnLst>
                <a:cxn ang="0">
                  <a:pos x="wd2" y="hd2"/>
                </a:cxn>
                <a:cxn ang="5400000">
                  <a:pos x="wd2" y="hd2"/>
                </a:cxn>
                <a:cxn ang="10800000">
                  <a:pos x="wd2" y="hd2"/>
                </a:cxn>
                <a:cxn ang="16200000">
                  <a:pos x="wd2" y="hd2"/>
                </a:cxn>
              </a:cxnLst>
              <a:rect l="0" t="0" r="r" b="b"/>
              <a:pathLst>
                <a:path w="21600" h="21600" extrusionOk="0">
                  <a:moveTo>
                    <a:pt x="21600" y="1987"/>
                  </a:moveTo>
                  <a:lnTo>
                    <a:pt x="14435" y="0"/>
                  </a:lnTo>
                  <a:lnTo>
                    <a:pt x="5632" y="12567"/>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4" name="Linje"/>
            <p:cNvSpPr/>
            <p:nvPr/>
          </p:nvSpPr>
          <p:spPr>
            <a:xfrm>
              <a:off x="379336" y="6031307"/>
              <a:ext cx="2653739" cy="3203985"/>
            </a:xfrm>
            <a:custGeom>
              <a:avLst/>
              <a:gdLst/>
              <a:ahLst/>
              <a:cxnLst>
                <a:cxn ang="0">
                  <a:pos x="wd2" y="hd2"/>
                </a:cxn>
                <a:cxn ang="5400000">
                  <a:pos x="wd2" y="hd2"/>
                </a:cxn>
                <a:cxn ang="10800000">
                  <a:pos x="wd2" y="hd2"/>
                </a:cxn>
                <a:cxn ang="16200000">
                  <a:pos x="wd2" y="hd2"/>
                </a:cxn>
              </a:cxnLst>
              <a:rect l="0" t="0" r="r" b="b"/>
              <a:pathLst>
                <a:path w="21600" h="21600" extrusionOk="0">
                  <a:moveTo>
                    <a:pt x="21600" y="1144"/>
                  </a:moveTo>
                  <a:lnTo>
                    <a:pt x="13123" y="0"/>
                  </a:lnTo>
                  <a:lnTo>
                    <a:pt x="9918" y="2558"/>
                  </a:lnTo>
                  <a:lnTo>
                    <a:pt x="8744" y="7902"/>
                  </a:lnTo>
                  <a:lnTo>
                    <a:pt x="7860" y="11183"/>
                  </a:lnTo>
                  <a:lnTo>
                    <a:pt x="2494" y="13890"/>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5" name="Linje"/>
            <p:cNvSpPr/>
            <p:nvPr/>
          </p:nvSpPr>
          <p:spPr>
            <a:xfrm>
              <a:off x="1934990" y="3112952"/>
              <a:ext cx="2358495" cy="18280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063" y="2629"/>
                  </a:lnTo>
                  <a:lnTo>
                    <a:pt x="16142" y="8811"/>
                  </a:lnTo>
                  <a:lnTo>
                    <a:pt x="19893" y="14113"/>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grpSp>
      <p:sp>
        <p:nvSpPr>
          <p:cNvPr id="267" name="Verkö"/>
          <p:cNvSpPr txBox="1"/>
          <p:nvPr/>
        </p:nvSpPr>
        <p:spPr>
          <a:xfrm>
            <a:off x="14484976" y="8197929"/>
            <a:ext cx="1562676"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Verkö</a:t>
            </a:r>
          </a:p>
        </p:txBody>
      </p:sp>
      <p:sp>
        <p:nvSpPr>
          <p:cNvPr id="268" name="Centrum"/>
          <p:cNvSpPr txBox="1"/>
          <p:nvPr/>
        </p:nvSpPr>
        <p:spPr>
          <a:xfrm>
            <a:off x="7899441" y="10425662"/>
            <a:ext cx="1562675"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Centrum</a:t>
            </a:r>
          </a:p>
        </p:txBody>
      </p:sp>
      <p:sp>
        <p:nvSpPr>
          <p:cNvPr id="269" name="Hästö"/>
          <p:cNvSpPr txBox="1"/>
          <p:nvPr/>
        </p:nvSpPr>
        <p:spPr>
          <a:xfrm>
            <a:off x="11664136" y="6266541"/>
            <a:ext cx="1562676"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Hästö</a:t>
            </a:r>
          </a:p>
        </p:txBody>
      </p:sp>
      <p:sp>
        <p:nvSpPr>
          <p:cNvPr id="270" name="Nättraby"/>
          <p:cNvSpPr txBox="1"/>
          <p:nvPr/>
        </p:nvSpPr>
        <p:spPr>
          <a:xfrm>
            <a:off x="4556007" y="3996428"/>
            <a:ext cx="1562676"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Nättraby</a:t>
            </a:r>
          </a:p>
        </p:txBody>
      </p:sp>
      <p:sp>
        <p:nvSpPr>
          <p:cNvPr id="271" name="Lyckeby"/>
          <p:cNvSpPr txBox="1"/>
          <p:nvPr/>
        </p:nvSpPr>
        <p:spPr>
          <a:xfrm>
            <a:off x="12789937" y="1235402"/>
            <a:ext cx="1562675"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Lyckeby</a:t>
            </a:r>
          </a:p>
        </p:txBody>
      </p:sp>
      <p:grpSp>
        <p:nvGrpSpPr>
          <p:cNvPr id="278" name="Gruppera"/>
          <p:cNvGrpSpPr/>
          <p:nvPr/>
        </p:nvGrpSpPr>
        <p:grpSpPr>
          <a:xfrm>
            <a:off x="3462590" y="1238968"/>
            <a:ext cx="17874637" cy="3763627"/>
            <a:chOff x="0" y="-1"/>
            <a:chExt cx="17874636" cy="3763626"/>
          </a:xfrm>
        </p:grpSpPr>
        <p:sp>
          <p:nvSpPr>
            <p:cNvPr id="272" name="Rektangel"/>
            <p:cNvSpPr/>
            <p:nvPr/>
          </p:nvSpPr>
          <p:spPr>
            <a:xfrm>
              <a:off x="7388593" y="-2"/>
              <a:ext cx="1449790" cy="749802"/>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73" name="E22"/>
            <p:cNvSpPr txBox="1"/>
            <p:nvPr/>
          </p:nvSpPr>
          <p:spPr>
            <a:xfrm>
              <a:off x="7740173" y="139416"/>
              <a:ext cx="1643005"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74" name="Rektangel"/>
            <p:cNvSpPr/>
            <p:nvPr/>
          </p:nvSpPr>
          <p:spPr>
            <a:xfrm>
              <a:off x="16019750" y="3013823"/>
              <a:ext cx="1748698"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5" name="Kalmar"/>
            <p:cNvSpPr txBox="1"/>
            <p:nvPr/>
          </p:nvSpPr>
          <p:spPr>
            <a:xfrm>
              <a:off x="16231630" y="3153237"/>
              <a:ext cx="1643006" cy="4963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sp>
          <p:nvSpPr>
            <p:cNvPr id="276" name="Rektangel"/>
            <p:cNvSpPr/>
            <p:nvPr/>
          </p:nvSpPr>
          <p:spPr>
            <a:xfrm>
              <a:off x="-1" y="98232"/>
              <a:ext cx="1748697"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7" name="Malmö"/>
            <p:cNvSpPr txBox="1"/>
            <p:nvPr/>
          </p:nvSpPr>
          <p:spPr>
            <a:xfrm>
              <a:off x="224576" y="224946"/>
              <a:ext cx="1643006"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grpSp>
      <p:pic>
        <p:nvPicPr>
          <p:cNvPr id="279" name="Karlskrona_3_ram_svart.png" descr="Karlskrona_3_ram_svart.png"/>
          <p:cNvPicPr>
            <a:picLocks noChangeAspect="1"/>
          </p:cNvPicPr>
          <p:nvPr/>
        </p:nvPicPr>
        <p:blipFill>
          <a:blip r:embed="rId3"/>
          <a:stretch>
            <a:fillRect/>
          </a:stretch>
        </p:blipFill>
        <p:spPr>
          <a:xfrm>
            <a:off x="20965145" y="10488159"/>
            <a:ext cx="1856829" cy="1857776"/>
          </a:xfrm>
          <a:prstGeom prst="rect">
            <a:avLst/>
          </a:prstGeom>
          <a:ln w="12700">
            <a:miter lim="400000"/>
          </a:ln>
        </p:spPr>
      </p:pic>
      <p:grpSp>
        <p:nvGrpSpPr>
          <p:cNvPr id="298" name="Gruppera"/>
          <p:cNvGrpSpPr/>
          <p:nvPr/>
        </p:nvGrpSpPr>
        <p:grpSpPr>
          <a:xfrm>
            <a:off x="5741952" y="2576770"/>
            <a:ext cx="10075167" cy="10042950"/>
            <a:chOff x="1272207" y="-2"/>
            <a:chExt cx="10075165" cy="10042949"/>
          </a:xfrm>
        </p:grpSpPr>
        <p:sp>
          <p:nvSpPr>
            <p:cNvPr id="280" name="Form"/>
            <p:cNvSpPr/>
            <p:nvPr/>
          </p:nvSpPr>
          <p:spPr>
            <a:xfrm>
              <a:off x="6933604" y="-2"/>
              <a:ext cx="2092165" cy="125933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422"/>
                  </a:lnTo>
                  <a:lnTo>
                    <a:pt x="10808" y="15097"/>
                  </a:lnTo>
                  <a:lnTo>
                    <a:pt x="6926" y="21600"/>
                  </a:lnTo>
                  <a:lnTo>
                    <a:pt x="7718" y="15569"/>
                  </a:lnTo>
                  <a:lnTo>
                    <a:pt x="1178" y="120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1" name="Dynapac"/>
            <p:cNvSpPr txBox="1"/>
            <p:nvPr/>
          </p:nvSpPr>
          <p:spPr>
            <a:xfrm>
              <a:off x="7198347" y="149400"/>
              <a:ext cx="1562677"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Dynapac</a:t>
              </a:r>
            </a:p>
          </p:txBody>
        </p:sp>
        <p:sp>
          <p:nvSpPr>
            <p:cNvPr id="282" name="Form"/>
            <p:cNvSpPr/>
            <p:nvPr/>
          </p:nvSpPr>
          <p:spPr>
            <a:xfrm>
              <a:off x="1272207" y="7828348"/>
              <a:ext cx="2098446" cy="1178694"/>
            </a:xfrm>
            <a:custGeom>
              <a:avLst/>
              <a:gdLst/>
              <a:ahLst/>
              <a:cxnLst>
                <a:cxn ang="0">
                  <a:pos x="wd2" y="hd2"/>
                </a:cxn>
                <a:cxn ang="5400000">
                  <a:pos x="wd2" y="hd2"/>
                </a:cxn>
                <a:cxn ang="10800000">
                  <a:pos x="wd2" y="hd2"/>
                </a:cxn>
                <a:cxn ang="16200000">
                  <a:pos x="wd2" y="hd2"/>
                </a:cxn>
              </a:cxnLst>
              <a:rect l="0" t="0" r="r" b="b"/>
              <a:pathLst>
                <a:path w="21600" h="21600" extrusionOk="0">
                  <a:moveTo>
                    <a:pt x="0" y="179"/>
                  </a:moveTo>
                  <a:lnTo>
                    <a:pt x="19006" y="0"/>
                  </a:lnTo>
                  <a:lnTo>
                    <a:pt x="17980" y="13570"/>
                  </a:lnTo>
                  <a:lnTo>
                    <a:pt x="14947" y="14369"/>
                  </a:lnTo>
                  <a:lnTo>
                    <a:pt x="21600" y="21600"/>
                  </a:lnTo>
                  <a:lnTo>
                    <a:pt x="12026" y="15068"/>
                  </a:lnTo>
                  <a:lnTo>
                    <a:pt x="738" y="12514"/>
                  </a:lnTo>
                  <a:lnTo>
                    <a:pt x="0" y="179"/>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3" name="Saab Kockums"/>
            <p:cNvSpPr txBox="1"/>
            <p:nvPr/>
          </p:nvSpPr>
          <p:spPr>
            <a:xfrm>
              <a:off x="1528738" y="7968717"/>
              <a:ext cx="2727572" cy="53982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rPr dirty="0"/>
                <a:t>Saab</a:t>
              </a:r>
            </a:p>
          </p:txBody>
        </p:sp>
        <p:sp>
          <p:nvSpPr>
            <p:cNvPr id="284" name="Form"/>
            <p:cNvSpPr/>
            <p:nvPr/>
          </p:nvSpPr>
          <p:spPr>
            <a:xfrm>
              <a:off x="4340203" y="8343416"/>
              <a:ext cx="5081981" cy="16995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114" y="10098"/>
                  </a:lnTo>
                  <a:lnTo>
                    <a:pt x="7385" y="12001"/>
                  </a:lnTo>
                  <a:lnTo>
                    <a:pt x="463" y="21600"/>
                  </a:lnTo>
                  <a:lnTo>
                    <a:pt x="4972" y="11550"/>
                  </a:lnTo>
                  <a:lnTo>
                    <a:pt x="805" y="9543"/>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5" name="Försvarsmakten"/>
            <p:cNvSpPr txBox="1"/>
            <p:nvPr/>
          </p:nvSpPr>
          <p:spPr>
            <a:xfrm>
              <a:off x="4599826" y="8510674"/>
              <a:ext cx="4629583"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The Swedish armed forces</a:t>
              </a:r>
            </a:p>
          </p:txBody>
        </p:sp>
        <p:sp>
          <p:nvSpPr>
            <p:cNvPr id="286" name="Form"/>
            <p:cNvSpPr/>
            <p:nvPr/>
          </p:nvSpPr>
          <p:spPr>
            <a:xfrm>
              <a:off x="9531759" y="6171778"/>
              <a:ext cx="1748702" cy="123240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715"/>
                  </a:lnTo>
                  <a:lnTo>
                    <a:pt x="8879" y="14912"/>
                  </a:lnTo>
                  <a:lnTo>
                    <a:pt x="4632" y="21600"/>
                  </a:lnTo>
                  <a:lnTo>
                    <a:pt x="5779" y="14288"/>
                  </a:lnTo>
                  <a:lnTo>
                    <a:pt x="1178" y="12267"/>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7" name="Roxtec"/>
            <p:cNvSpPr txBox="1"/>
            <p:nvPr/>
          </p:nvSpPr>
          <p:spPr>
            <a:xfrm>
              <a:off x="9784697" y="6333879"/>
              <a:ext cx="1562675"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Roxtec</a:t>
              </a:r>
            </a:p>
          </p:txBody>
        </p:sp>
        <p:sp>
          <p:nvSpPr>
            <p:cNvPr id="288" name="Form"/>
            <p:cNvSpPr/>
            <p:nvPr/>
          </p:nvSpPr>
          <p:spPr>
            <a:xfrm>
              <a:off x="8820141" y="4813458"/>
              <a:ext cx="1449792" cy="1987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8503"/>
                  </a:lnTo>
                  <a:lnTo>
                    <a:pt x="11658" y="9564"/>
                  </a:lnTo>
                  <a:lnTo>
                    <a:pt x="7271" y="21600"/>
                  </a:lnTo>
                  <a:lnTo>
                    <a:pt x="8567" y="9863"/>
                  </a:lnTo>
                  <a:lnTo>
                    <a:pt x="1178" y="76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9" name="NKT"/>
            <p:cNvSpPr txBox="1"/>
            <p:nvPr/>
          </p:nvSpPr>
          <p:spPr>
            <a:xfrm>
              <a:off x="9119840" y="4975560"/>
              <a:ext cx="1562676"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NKT</a:t>
              </a:r>
            </a:p>
          </p:txBody>
        </p:sp>
        <p:sp>
          <p:nvSpPr>
            <p:cNvPr id="290" name="Form"/>
            <p:cNvSpPr/>
            <p:nvPr/>
          </p:nvSpPr>
          <p:spPr>
            <a:xfrm>
              <a:off x="6692326" y="5976707"/>
              <a:ext cx="2574719" cy="12593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675" y="13422"/>
                  </a:lnTo>
                  <a:lnTo>
                    <a:pt x="13521" y="15309"/>
                  </a:lnTo>
                  <a:lnTo>
                    <a:pt x="18494" y="21600"/>
                  </a:lnTo>
                  <a:lnTo>
                    <a:pt x="17041" y="14889"/>
                  </a:lnTo>
                  <a:lnTo>
                    <a:pt x="20799" y="12005"/>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1" name="Stena Line"/>
            <p:cNvSpPr txBox="1"/>
            <p:nvPr/>
          </p:nvSpPr>
          <p:spPr>
            <a:xfrm>
              <a:off x="7088539" y="6138808"/>
              <a:ext cx="2201087"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Stena Line</a:t>
              </a:r>
            </a:p>
          </p:txBody>
        </p:sp>
        <p:sp>
          <p:nvSpPr>
            <p:cNvPr id="292" name="Form"/>
            <p:cNvSpPr/>
            <p:nvPr/>
          </p:nvSpPr>
          <p:spPr>
            <a:xfrm>
              <a:off x="4278134" y="6219551"/>
              <a:ext cx="2150289" cy="116615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2348" y="15550"/>
                  </a:lnTo>
                  <a:lnTo>
                    <a:pt x="11212" y="16780"/>
                  </a:lnTo>
                  <a:lnTo>
                    <a:pt x="8645" y="21600"/>
                  </a:lnTo>
                  <a:lnTo>
                    <a:pt x="15247" y="16333"/>
                  </a:lnTo>
                  <a:lnTo>
                    <a:pt x="20826" y="13908"/>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3" name="Ericsson"/>
            <p:cNvSpPr txBox="1"/>
            <p:nvPr/>
          </p:nvSpPr>
          <p:spPr>
            <a:xfrm>
              <a:off x="4621665" y="6381652"/>
              <a:ext cx="2201087"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Ericsson</a:t>
              </a:r>
            </a:p>
          </p:txBody>
        </p:sp>
        <p:sp>
          <p:nvSpPr>
            <p:cNvPr id="294" name="Form"/>
            <p:cNvSpPr/>
            <p:nvPr/>
          </p:nvSpPr>
          <p:spPr>
            <a:xfrm>
              <a:off x="4542530" y="2590803"/>
              <a:ext cx="1856831" cy="10946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5441"/>
                  </a:lnTo>
                  <a:lnTo>
                    <a:pt x="8161" y="16481"/>
                  </a:lnTo>
                  <a:lnTo>
                    <a:pt x="3861" y="21600"/>
                  </a:lnTo>
                  <a:lnTo>
                    <a:pt x="5842" y="16183"/>
                  </a:lnTo>
                  <a:lnTo>
                    <a:pt x="1178" y="13811"/>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5" name="Telenor"/>
            <p:cNvSpPr txBox="1"/>
            <p:nvPr/>
          </p:nvSpPr>
          <p:spPr>
            <a:xfrm>
              <a:off x="4864671" y="2714804"/>
              <a:ext cx="1562675"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Telenor</a:t>
              </a:r>
            </a:p>
          </p:txBody>
        </p:sp>
        <p:sp>
          <p:nvSpPr>
            <p:cNvPr id="296" name="Form"/>
            <p:cNvSpPr/>
            <p:nvPr/>
          </p:nvSpPr>
          <p:spPr>
            <a:xfrm>
              <a:off x="2542947" y="1073198"/>
              <a:ext cx="2557995" cy="26480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9927" y="15042"/>
                  </a:lnTo>
                  <a:lnTo>
                    <a:pt x="14604" y="15688"/>
                  </a:lnTo>
                  <a:lnTo>
                    <a:pt x="19080" y="21600"/>
                  </a:lnTo>
                  <a:lnTo>
                    <a:pt x="11402" y="15955"/>
                  </a:lnTo>
                  <a:lnTo>
                    <a:pt x="1236" y="1433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7" name="Blekinge Tekniska Högskola"/>
            <p:cNvSpPr txBox="1"/>
            <p:nvPr/>
          </p:nvSpPr>
          <p:spPr>
            <a:xfrm>
              <a:off x="2809618" y="1295320"/>
              <a:ext cx="1996219" cy="1388121"/>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nSpc>
                  <a:spcPct val="110000"/>
                </a:lnSpc>
                <a:defRPr sz="2800">
                  <a:solidFill>
                    <a:srgbClr val="FFFFFF"/>
                  </a:solidFill>
                  <a:latin typeface="Arial"/>
                  <a:ea typeface="Arial"/>
                  <a:cs typeface="Arial"/>
                  <a:sym typeface="Arial"/>
                </a:defRPr>
              </a:lvl1pPr>
            </a:lstStyle>
            <a:p>
              <a:r>
                <a:t>Blekinge Institute of Technology</a:t>
              </a:r>
            </a:p>
          </p:txBody>
        </p:sp>
      </p:grpSp>
    </p:spTree>
  </p:cSld>
  <p:clrMapOvr>
    <a:masterClrMapping/>
  </p:clrMapOvr>
  <mc:AlternateContent xmlns:mc="http://schemas.openxmlformats.org/markup-compatibility/2006" xmlns:p14="http://schemas.microsoft.com/office/powerpoint/2010/main">
    <mc:Choice Requires="p14">
      <p:transition spd="slow" p14:dur="1200">
        <p:circl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p:tmAbs val="0"/>
                                  </p:iterate>
                                  <p:childTnLst>
                                    <p:set>
                                      <p:cBhvr>
                                        <p:cTn id="6" fill="hold"/>
                                        <p:tgtEl>
                                          <p:spTgt spid="266"/>
                                        </p:tgtEl>
                                        <p:attrNameLst>
                                          <p:attrName>style.visibility</p:attrName>
                                        </p:attrNameLst>
                                      </p:cBhvr>
                                      <p:to>
                                        <p:strVal val="visible"/>
                                      </p:to>
                                    </p:set>
                                    <p:animEffect transition="in" filter="wipe(up)">
                                      <p:cBhvr>
                                        <p:cTn id="7" dur="1000"/>
                                        <p:tgtEl>
                                          <p:spTgt spid="266"/>
                                        </p:tgtEl>
                                      </p:cBhvr>
                                    </p:animEffect>
                                  </p:childTnLst>
                                </p:cTn>
                              </p:par>
                            </p:childTnLst>
                          </p:cTn>
                        </p:par>
                        <p:par>
                          <p:cTn id="8" fill="hold">
                            <p:stCondLst>
                              <p:cond delay="1000"/>
                            </p:stCondLst>
                            <p:childTnLst>
                              <p:par>
                                <p:cTn id="9" presetID="22" presetClass="entr" presetSubtype="8" fill="hold" grpId="0" nodeType="afterEffect">
                                  <p:stCondLst>
                                    <p:cond delay="0"/>
                                  </p:stCondLst>
                                  <p:iterate>
                                    <p:tmAbs val="0"/>
                                  </p:iterate>
                                  <p:childTnLst>
                                    <p:set>
                                      <p:cBhvr>
                                        <p:cTn id="10" fill="hold"/>
                                        <p:tgtEl>
                                          <p:spTgt spid="258"/>
                                        </p:tgtEl>
                                        <p:attrNameLst>
                                          <p:attrName>style.visibility</p:attrName>
                                        </p:attrNameLst>
                                      </p:cBhvr>
                                      <p:to>
                                        <p:strVal val="visible"/>
                                      </p:to>
                                    </p:set>
                                    <p:animEffect transition="in" filter="wipe(left)">
                                      <p:cBhvr>
                                        <p:cTn id="11" dur="1000"/>
                                        <p:tgtEl>
                                          <p:spTgt spid="258"/>
                                        </p:tgtEl>
                                      </p:cBhvr>
                                    </p:animEffect>
                                  </p:childTnLst>
                                </p:cTn>
                              </p:par>
                            </p:childTnLst>
                          </p:cTn>
                        </p:par>
                        <p:par>
                          <p:cTn id="12" fill="hold">
                            <p:stCondLst>
                              <p:cond delay="2000"/>
                            </p:stCondLst>
                            <p:childTnLst>
                              <p:par>
                                <p:cTn id="13" presetID="10" presetClass="entr" fill="hold" grpId="0" nodeType="afterEffect">
                                  <p:stCondLst>
                                    <p:cond delay="0"/>
                                  </p:stCondLst>
                                  <p:iterate>
                                    <p:tmAbs val="0"/>
                                  </p:iterate>
                                  <p:childTnLst>
                                    <p:set>
                                      <p:cBhvr>
                                        <p:cTn id="14" fill="hold"/>
                                        <p:tgtEl>
                                          <p:spTgt spid="278"/>
                                        </p:tgtEl>
                                        <p:attrNameLst>
                                          <p:attrName>style.visibility</p:attrName>
                                        </p:attrNameLst>
                                      </p:cBhvr>
                                      <p:to>
                                        <p:strVal val="visible"/>
                                      </p:to>
                                    </p:set>
                                    <p:animEffect transition="in" filter="fade">
                                      <p:cBhvr>
                                        <p:cTn id="15" dur="1000"/>
                                        <p:tgtEl>
                                          <p:spTgt spid="278"/>
                                        </p:tgtEl>
                                      </p:cBhvr>
                                    </p:animEffect>
                                  </p:childTnLst>
                                </p:cTn>
                              </p:par>
                            </p:childTnLst>
                          </p:cTn>
                        </p:par>
                        <p:par>
                          <p:cTn id="16" fill="hold">
                            <p:stCondLst>
                              <p:cond delay="3000"/>
                            </p:stCondLst>
                            <p:childTnLst>
                              <p:par>
                                <p:cTn id="17" presetID="4" presetClass="entr" presetSubtype="32" fill="hold" grpId="0" nodeType="afterEffect">
                                  <p:stCondLst>
                                    <p:cond delay="0"/>
                                  </p:stCondLst>
                                  <p:iterate>
                                    <p:tmAbs val="0"/>
                                  </p:iterate>
                                  <p:childTnLst>
                                    <p:set>
                                      <p:cBhvr>
                                        <p:cTn id="18" fill="hold"/>
                                        <p:tgtEl>
                                          <p:spTgt spid="257"/>
                                        </p:tgtEl>
                                        <p:attrNameLst>
                                          <p:attrName>style.visibility</p:attrName>
                                        </p:attrNameLst>
                                      </p:cBhvr>
                                      <p:to>
                                        <p:strVal val="visible"/>
                                      </p:to>
                                    </p:set>
                                    <p:animEffect transition="in" filter="box(out)">
                                      <p:cBhvr>
                                        <p:cTn id="19" dur="1000"/>
                                        <p:tgtEl>
                                          <p:spTgt spid="25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grpId="0" nodeType="clickEffect">
                                  <p:stCondLst>
                                    <p:cond delay="0"/>
                                  </p:stCondLst>
                                  <p:iterate>
                                    <p:tmAbs val="0"/>
                                  </p:iterate>
                                  <p:childTnLst>
                                    <p:set>
                                      <p:cBhvr>
                                        <p:cTn id="23" fill="hold"/>
                                        <p:tgtEl>
                                          <p:spTgt spid="298"/>
                                        </p:tgtEl>
                                        <p:attrNameLst>
                                          <p:attrName>style.visibility</p:attrName>
                                        </p:attrNameLst>
                                      </p:cBhvr>
                                      <p:to>
                                        <p:strVal val="visible"/>
                                      </p:to>
                                    </p:set>
                                    <p:animEffect transition="in" filter="fade">
                                      <p:cBhvr>
                                        <p:cTn id="24" dur="10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animBg="1" advAuto="0"/>
      <p:bldP spid="258" grpId="0" animBg="1" advAuto="0"/>
      <p:bldP spid="266" grpId="0" animBg="1" advAuto="0"/>
      <p:bldP spid="278" grpId="0" animBg="1" advAuto="0"/>
      <p:bldP spid="298"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Presentation Platsvarumärket (Industrigruppen).006.jpeg" descr="Presentation Platsvarumärket (Industrigruppen).006.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1"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302" name="Industriella investeringar i mångmiljardklassen har gjort  Karlskrona världsledande inom ett antal områden.…"/>
          <p:cNvSpPr txBox="1"/>
          <p:nvPr/>
        </p:nvSpPr>
        <p:spPr>
          <a:xfrm>
            <a:off x="1639871" y="8077440"/>
            <a:ext cx="20529158" cy="6721680"/>
          </a:xfrm>
          <a:prstGeom prst="rect">
            <a:avLst/>
          </a:prstGeom>
          <a:ln w="12700">
            <a:miter lim="400000"/>
          </a:ln>
          <a:effectLst>
            <a:outerShdw blurRad="558800" dir="5400000" rotWithShape="0">
              <a:srgbClr val="000000">
                <a:alpha val="47961"/>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spcBef>
                <a:spcPts val="3200"/>
              </a:spcBef>
              <a:defRPr sz="5300">
                <a:solidFill>
                  <a:srgbClr val="FFFFFF"/>
                </a:solidFill>
                <a:latin typeface="Arial"/>
                <a:ea typeface="Arial"/>
                <a:cs typeface="Arial"/>
                <a:sym typeface="Arial"/>
              </a:defRPr>
            </a:pPr>
            <a:r>
              <a:t>Industrial investments in the multi-billion class have </a:t>
            </a:r>
            <a:br/>
            <a:r>
              <a:t>made Karlskrona a world leader in a number of areas.</a:t>
            </a:r>
            <a:br/>
            <a:r>
              <a:t>When the rest of Sweden experiences a recession, </a:t>
            </a:r>
            <a:br/>
            <a:r>
              <a:t>there is a local boom in Karlskrona. </a:t>
            </a:r>
          </a:p>
          <a:p>
            <a:pPr algn="l">
              <a:spcBef>
                <a:spcPts val="3200"/>
              </a:spcBef>
              <a:defRPr sz="5300">
                <a:solidFill>
                  <a:srgbClr val="FFFFFF"/>
                </a:solidFill>
                <a:latin typeface="Arial"/>
                <a:ea typeface="Arial"/>
                <a:cs typeface="Arial"/>
                <a:sym typeface="Arial"/>
              </a:defRPr>
            </a:pPr>
            <a:r>
              <a:t>Right now, 5,000 jobs are being created.</a:t>
            </a:r>
          </a:p>
          <a:p>
            <a:pPr algn="l">
              <a:spcBef>
                <a:spcPts val="3200"/>
              </a:spcBef>
              <a:defRPr sz="5300">
                <a:solidFill>
                  <a:srgbClr val="FFFFFF"/>
                </a:solidFill>
                <a:latin typeface="Arial"/>
                <a:ea typeface="Arial"/>
                <a:cs typeface="Arial"/>
                <a:sym typeface="Arial"/>
              </a:defRPr>
            </a:pPr>
            <a:endParaRPr/>
          </a:p>
          <a:p>
            <a:pPr algn="l">
              <a:spcBef>
                <a:spcPts val="3200"/>
              </a:spcBef>
              <a:defRPr sz="5300">
                <a:solidFill>
                  <a:srgbClr val="FFFFFF"/>
                </a:solidFill>
                <a:latin typeface="Arial"/>
                <a:ea typeface="Arial"/>
                <a:cs typeface="Arial"/>
                <a:sym typeface="Arial"/>
              </a:defRPr>
            </a:pPr>
            <a:r>
              <a:t> </a:t>
            </a:r>
          </a:p>
        </p:txBody>
      </p:sp>
      <p:sp>
        <p:nvSpPr>
          <p:cNvPr id="303" name="Jobba i Karlskrona"/>
          <p:cNvSpPr txBox="1"/>
          <p:nvPr/>
        </p:nvSpPr>
        <p:spPr>
          <a:xfrm>
            <a:off x="1765879" y="6500278"/>
            <a:ext cx="10857570"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Work in Karlskrona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 name="Presentation Platsvarumärket (Industrigruppen).007.jpeg" descr="Presentation Platsvarumärket (Industrigruppen).007.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6"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307" name="Diversifierat näringsliv"/>
          <p:cNvSpPr txBox="1"/>
          <p:nvPr/>
        </p:nvSpPr>
        <p:spPr>
          <a:xfrm>
            <a:off x="1996156" y="2039341"/>
            <a:ext cx="18305252" cy="12863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300" b="1">
                <a:solidFill>
                  <a:srgbClr val="FFFFFF"/>
                </a:solidFill>
                <a:latin typeface="Arial"/>
                <a:ea typeface="Arial"/>
                <a:cs typeface="Arial"/>
                <a:sym typeface="Arial"/>
              </a:defRPr>
            </a:lvl1pPr>
          </a:lstStyle>
          <a:p>
            <a:r>
              <a:t>Diversified business life</a:t>
            </a:r>
          </a:p>
        </p:txBody>
      </p:sp>
      <p:sp>
        <p:nvSpPr>
          <p:cNvPr id="308" name="Över 500 anställda…"/>
          <p:cNvSpPr txBox="1"/>
          <p:nvPr/>
        </p:nvSpPr>
        <p:spPr>
          <a:xfrm>
            <a:off x="2055350" y="3875387"/>
            <a:ext cx="7625034" cy="53827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4200" b="1">
                <a:solidFill>
                  <a:srgbClr val="FAFAFA"/>
                </a:solidFill>
                <a:latin typeface="Arial"/>
                <a:ea typeface="Arial"/>
                <a:cs typeface="Arial"/>
                <a:sym typeface="Arial"/>
              </a:defRPr>
            </a:pPr>
            <a:r>
              <a:rPr dirty="0"/>
              <a:t>Over 500 employees</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rPr dirty="0"/>
              <a:t> Blekinge Institute of Technology</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The Swedish armed forces</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Ericsson</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NKT Cables</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Saab</a:t>
            </a:r>
          </a:p>
        </p:txBody>
      </p:sp>
      <p:sp>
        <p:nvSpPr>
          <p:cNvPr id="309" name="Mellan 50 och 500 anställda…"/>
          <p:cNvSpPr txBox="1"/>
          <p:nvPr/>
        </p:nvSpPr>
        <p:spPr>
          <a:xfrm>
            <a:off x="10149423" y="3650402"/>
            <a:ext cx="12527576" cy="8226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4200" b="1">
                <a:solidFill>
                  <a:srgbClr val="FAFAFA"/>
                </a:solidFill>
                <a:latin typeface="Arial"/>
                <a:ea typeface="Arial"/>
                <a:cs typeface="Arial"/>
                <a:sym typeface="Arial"/>
              </a:defRPr>
            </a:pPr>
            <a:r>
              <a:rPr dirty="0"/>
              <a:t>Between 50 and 500 employees</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rPr dirty="0"/>
              <a:t> </a:t>
            </a:r>
            <a:r>
              <a:rPr dirty="0" err="1"/>
              <a:t>Bergkvarabuss</a:t>
            </a:r>
            <a:endParaRPr dirty="0"/>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Blekinge </a:t>
            </a:r>
            <a:r>
              <a:rPr dirty="0" err="1"/>
              <a:t>Läns</a:t>
            </a:r>
            <a:r>
              <a:rPr dirty="0"/>
              <a:t> </a:t>
            </a:r>
            <a:r>
              <a:rPr dirty="0" err="1"/>
              <a:t>Tidning</a:t>
            </a:r>
            <a:r>
              <a:rPr dirty="0"/>
              <a:t> </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a:t>
            </a:r>
            <a:r>
              <a:rPr dirty="0" err="1"/>
              <a:t>Boverket</a:t>
            </a:r>
            <a:endParaRPr dirty="0"/>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CGI </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a:t>
            </a:r>
            <a:r>
              <a:rPr dirty="0" err="1"/>
              <a:t>Dynapac</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Albinsson &amp; Sjöberg</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Försäkringskassan</a:t>
            </a:r>
            <a:r>
              <a:rPr dirty="0"/>
              <a:t> IT</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Gota Media</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The Coast Guard</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MCT </a:t>
            </a:r>
            <a:r>
              <a:rPr dirty="0" err="1"/>
              <a:t>Brattberg</a:t>
            </a:r>
            <a:endParaRPr dirty="0"/>
          </a:p>
        </p:txBody>
      </p:sp>
      <p:sp>
        <p:nvSpPr>
          <p:cNvPr id="310" name="Orkla Foods Sverige…"/>
          <p:cNvSpPr txBox="1"/>
          <p:nvPr/>
        </p:nvSpPr>
        <p:spPr>
          <a:xfrm>
            <a:off x="16961755" y="4736849"/>
            <a:ext cx="5795583" cy="573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Orkla Foods Sverige </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Outpost 24</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Roxtec</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Semcon</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Skanska </a:t>
            </a:r>
            <a:r>
              <a:rPr dirty="0" err="1"/>
              <a:t>Sydost</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Softhouse</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Stena Line</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Telenor</a:t>
            </a:r>
          </a:p>
        </p:txBody>
      </p:sp>
      <p:sp>
        <p:nvSpPr>
          <p:cNvPr id="311" name="Över 1 000 anställda…"/>
          <p:cNvSpPr txBox="1"/>
          <p:nvPr/>
        </p:nvSpPr>
        <p:spPr>
          <a:xfrm>
            <a:off x="-7771928" y="1751344"/>
            <a:ext cx="4905022" cy="23205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3900" b="1">
                <a:solidFill>
                  <a:srgbClr val="FFFFFF"/>
                </a:solidFill>
                <a:latin typeface="Arial"/>
                <a:ea typeface="Arial"/>
                <a:cs typeface="Arial"/>
                <a:sym typeface="Arial"/>
              </a:defRPr>
            </a:pPr>
            <a:r>
              <a:t>Över 1 000 anställda</a:t>
            </a:r>
          </a:p>
          <a:p>
            <a:pPr marL="228600" indent="-228600" algn="l" defTabSz="457200">
              <a:buSzPct val="100000"/>
              <a:buChar char="•"/>
              <a:defRPr sz="3900">
                <a:solidFill>
                  <a:srgbClr val="FAFAFA"/>
                </a:solidFill>
                <a:latin typeface="Arial"/>
                <a:ea typeface="Arial"/>
                <a:cs typeface="Arial"/>
                <a:sym typeface="Arial"/>
              </a:defRPr>
            </a:pPr>
            <a:r>
              <a:t>Försvarsmakten</a:t>
            </a:r>
          </a:p>
          <a:p>
            <a:pPr marL="228600" indent="-228600" algn="l" defTabSz="457200">
              <a:buSzPct val="100000"/>
              <a:buChar char="•"/>
              <a:defRPr sz="3900">
                <a:solidFill>
                  <a:srgbClr val="FAFAFA"/>
                </a:solidFill>
                <a:latin typeface="Arial"/>
                <a:ea typeface="Arial"/>
                <a:cs typeface="Arial"/>
                <a:sym typeface="Arial"/>
              </a:defRPr>
            </a:pPr>
            <a:r>
              <a:t>Karlskrona kommun</a:t>
            </a:r>
          </a:p>
          <a:p>
            <a:pPr marL="228600" indent="-228600" algn="l" defTabSz="457200">
              <a:buSzPct val="100000"/>
              <a:buChar char="•"/>
              <a:defRPr sz="3900">
                <a:solidFill>
                  <a:srgbClr val="FAFAFA"/>
                </a:solidFill>
                <a:latin typeface="Arial"/>
                <a:ea typeface="Arial"/>
                <a:cs typeface="Arial"/>
                <a:sym typeface="Arial"/>
              </a:defRPr>
            </a:pPr>
            <a:r>
              <a:t>Region Blekinge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Presentation Platsvarumärket (Industrigruppen).014.jpeg" descr="Presentation Platsvarumärket (Industrigruppen).014.jpeg"/>
          <p:cNvPicPr>
            <a:picLocks noChangeAspect="1"/>
          </p:cNvPicPr>
          <p:nvPr/>
        </p:nvPicPr>
        <p:blipFill>
          <a:blip r:embed="rId2"/>
          <a:srcRect l="4980" t="8026" r="3210" b="576"/>
          <a:stretch>
            <a:fillRect/>
          </a:stretch>
        </p:blipFill>
        <p:spPr>
          <a:xfrm>
            <a:off x="-185267" y="-145363"/>
            <a:ext cx="24754537" cy="13861368"/>
          </a:xfrm>
          <a:prstGeom prst="rect">
            <a:avLst/>
          </a:prstGeom>
          <a:ln w="12700">
            <a:miter lim="400000"/>
          </a:ln>
        </p:spPr>
      </p:pic>
      <p:sp>
        <p:nvSpPr>
          <p:cNvPr id="314" name="Det marina centret i Karlskrona arbetar som en sammanlänkande kraft mellan det marina näringslivet  och akademin. MTC driver frågor som forskning,  dual use, övervakning av kritisk infrastruktur på havsbotten och hållbara hav. Centret är även utsedd av N"/>
          <p:cNvSpPr txBox="1"/>
          <p:nvPr/>
        </p:nvSpPr>
        <p:spPr>
          <a:xfrm>
            <a:off x="2385173" y="5235792"/>
            <a:ext cx="15297862" cy="42016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The marine center in Karlskrona works as a connecting force between the marine industry and academia. MTC pursues issues such as research, dual use, monitoring of critical infrastructure on the seabed and sustainable oceans. </a:t>
            </a:r>
            <a:br/>
            <a:r>
              <a:t>The center is also designated by NATO's innovation accelerator in surface and underwater technology.</a:t>
            </a:r>
          </a:p>
        </p:txBody>
      </p:sp>
      <p:sp>
        <p:nvSpPr>
          <p:cNvPr id="315" name="Marinteknik i Karlskrona"/>
          <p:cNvSpPr txBox="1"/>
          <p:nvPr/>
        </p:nvSpPr>
        <p:spPr>
          <a:xfrm>
            <a:off x="2385173" y="3570947"/>
            <a:ext cx="18688334" cy="11626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7500" b="1">
                <a:solidFill>
                  <a:srgbClr val="FFFFFF"/>
                </a:solidFill>
                <a:latin typeface="Arial"/>
                <a:ea typeface="Arial"/>
                <a:cs typeface="Arial"/>
                <a:sym typeface="Arial"/>
              </a:defRPr>
            </a:lvl1pPr>
          </a:lstStyle>
          <a:p>
            <a:r>
              <a:t>Marine technology in Karlskrona</a:t>
            </a:r>
          </a:p>
        </p:txBody>
      </p:sp>
      <p:pic>
        <p:nvPicPr>
          <p:cNvPr id="316"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pic>
        <p:nvPicPr>
          <p:cNvPr id="317" name="MTC_logo_SWE_neg.png" descr="MTC_logo_SWE_neg.png"/>
          <p:cNvPicPr>
            <a:picLocks noChangeAspect="1"/>
          </p:cNvPicPr>
          <p:nvPr/>
        </p:nvPicPr>
        <p:blipFill>
          <a:blip r:embed="rId4"/>
          <a:stretch>
            <a:fillRect/>
          </a:stretch>
        </p:blipFill>
        <p:spPr>
          <a:xfrm>
            <a:off x="18432161" y="1490575"/>
            <a:ext cx="4507136" cy="6817032"/>
          </a:xfrm>
          <a:prstGeom prst="rect">
            <a:avLst/>
          </a:prstGeom>
          <a:ln w="12700">
            <a:miter lim="400000"/>
          </a:ln>
        </p:spPr>
      </p:pic>
      <p:pic>
        <p:nvPicPr>
          <p:cNvPr id="318" name="BTH_Logo_white.png" descr="BTH_Logo_white.png"/>
          <p:cNvPicPr>
            <a:picLocks noChangeAspect="1"/>
          </p:cNvPicPr>
          <p:nvPr/>
        </p:nvPicPr>
        <p:blipFill>
          <a:blip r:embed="rId5"/>
          <a:stretch>
            <a:fillRect/>
          </a:stretch>
        </p:blipFill>
        <p:spPr>
          <a:xfrm>
            <a:off x="2412844" y="10308749"/>
            <a:ext cx="1373373" cy="1373377"/>
          </a:xfrm>
          <a:prstGeom prst="rect">
            <a:avLst/>
          </a:prstGeom>
          <a:ln w="12700">
            <a:miter lim="400000"/>
          </a:ln>
        </p:spPr>
      </p:pic>
      <p:pic>
        <p:nvPicPr>
          <p:cNvPr id="319" name="Saab_neg.png" descr="Saab_neg.png"/>
          <p:cNvPicPr>
            <a:picLocks noChangeAspect="1"/>
          </p:cNvPicPr>
          <p:nvPr/>
        </p:nvPicPr>
        <p:blipFill>
          <a:blip r:embed="rId6"/>
          <a:stretch>
            <a:fillRect/>
          </a:stretch>
        </p:blipFill>
        <p:spPr>
          <a:xfrm>
            <a:off x="4404821" y="10636353"/>
            <a:ext cx="2316262" cy="718165"/>
          </a:xfrm>
          <a:prstGeom prst="rect">
            <a:avLst/>
          </a:prstGeom>
          <a:ln w="12700">
            <a:miter lim="400000"/>
          </a:ln>
        </p:spPr>
      </p:pic>
      <p:pic>
        <p:nvPicPr>
          <p:cNvPr id="320" name="NKT.png" descr="NKT.png"/>
          <p:cNvPicPr>
            <a:picLocks noChangeAspect="1"/>
          </p:cNvPicPr>
          <p:nvPr/>
        </p:nvPicPr>
        <p:blipFill>
          <a:blip r:embed="rId7"/>
          <a:stretch>
            <a:fillRect/>
          </a:stretch>
        </p:blipFill>
        <p:spPr>
          <a:xfrm>
            <a:off x="7339683" y="10480429"/>
            <a:ext cx="1854021" cy="1030018"/>
          </a:xfrm>
          <a:prstGeom prst="rect">
            <a:avLst/>
          </a:prstGeom>
          <a:ln w="12700">
            <a:miter lim="400000"/>
          </a:ln>
        </p:spPr>
      </p:pic>
      <p:pic>
        <p:nvPicPr>
          <p:cNvPr id="321" name="mct-logo-white.png" descr="mct-logo-white.png"/>
          <p:cNvPicPr>
            <a:picLocks noChangeAspect="1"/>
          </p:cNvPicPr>
          <p:nvPr/>
        </p:nvPicPr>
        <p:blipFill>
          <a:blip r:embed="rId8"/>
          <a:stretch>
            <a:fillRect/>
          </a:stretch>
        </p:blipFill>
        <p:spPr>
          <a:xfrm>
            <a:off x="12187963" y="11798458"/>
            <a:ext cx="1721613" cy="718165"/>
          </a:xfrm>
          <a:prstGeom prst="rect">
            <a:avLst/>
          </a:prstGeom>
          <a:ln w="12700">
            <a:miter lim="400000"/>
          </a:ln>
        </p:spPr>
      </p:pic>
      <p:pic>
        <p:nvPicPr>
          <p:cNvPr id="322" name="Bild" descr="Bild"/>
          <p:cNvPicPr>
            <a:picLocks noChangeAspect="1"/>
          </p:cNvPicPr>
          <p:nvPr/>
        </p:nvPicPr>
        <p:blipFill>
          <a:blip r:embed="rId9"/>
          <a:stretch>
            <a:fillRect/>
          </a:stretch>
        </p:blipFill>
        <p:spPr>
          <a:xfrm>
            <a:off x="13708602" y="10543782"/>
            <a:ext cx="5145431" cy="903304"/>
          </a:xfrm>
          <a:prstGeom prst="rect">
            <a:avLst/>
          </a:prstGeom>
          <a:ln w="12700">
            <a:miter lim="400000"/>
          </a:ln>
        </p:spPr>
      </p:pic>
      <p:pic>
        <p:nvPicPr>
          <p:cNvPr id="323" name="EMart.png" descr="EMart.png"/>
          <p:cNvPicPr>
            <a:picLocks noChangeAspect="1"/>
          </p:cNvPicPr>
          <p:nvPr/>
        </p:nvPicPr>
        <p:blipFill>
          <a:blip r:embed="rId10"/>
          <a:stretch>
            <a:fillRect/>
          </a:stretch>
        </p:blipFill>
        <p:spPr>
          <a:xfrm>
            <a:off x="10186757" y="10446908"/>
            <a:ext cx="1097060" cy="1097060"/>
          </a:xfrm>
          <a:prstGeom prst="rect">
            <a:avLst/>
          </a:prstGeom>
          <a:ln w="12700">
            <a:miter lim="400000"/>
          </a:ln>
        </p:spPr>
      </p:pic>
      <p:pic>
        <p:nvPicPr>
          <p:cNvPr id="324" name="AFRY_vit.png" descr="AFRY_vit.png"/>
          <p:cNvPicPr>
            <a:picLocks noChangeAspect="1"/>
          </p:cNvPicPr>
          <p:nvPr/>
        </p:nvPicPr>
        <p:blipFill>
          <a:blip r:embed="rId11"/>
          <a:stretch>
            <a:fillRect/>
          </a:stretch>
        </p:blipFill>
        <p:spPr>
          <a:xfrm>
            <a:off x="14611159" y="11723061"/>
            <a:ext cx="2835209" cy="806540"/>
          </a:xfrm>
          <a:prstGeom prst="rect">
            <a:avLst/>
          </a:prstGeom>
          <a:ln w="12700">
            <a:miter lim="400000"/>
          </a:ln>
        </p:spPr>
      </p:pic>
      <p:pic>
        <p:nvPicPr>
          <p:cNvPr id="325" name="Roxtec_fr_vit.png" descr="Roxtec_fr_vit.png"/>
          <p:cNvPicPr>
            <a:picLocks noChangeAspect="1"/>
          </p:cNvPicPr>
          <p:nvPr/>
        </p:nvPicPr>
        <p:blipFill>
          <a:blip r:embed="rId12"/>
          <a:stretch>
            <a:fillRect/>
          </a:stretch>
        </p:blipFill>
        <p:spPr>
          <a:xfrm>
            <a:off x="9057420" y="11857790"/>
            <a:ext cx="2447421" cy="611863"/>
          </a:xfrm>
          <a:prstGeom prst="rect">
            <a:avLst/>
          </a:prstGeom>
          <a:ln w="12700">
            <a:miter lim="400000"/>
          </a:ln>
        </p:spPr>
      </p:pic>
      <p:pic>
        <p:nvPicPr>
          <p:cNvPr id="326" name="Kustbevakningen_vit.png" descr="Kustbevakningen_vit.png"/>
          <p:cNvPicPr>
            <a:picLocks noChangeAspect="1"/>
          </p:cNvPicPr>
          <p:nvPr/>
        </p:nvPicPr>
        <p:blipFill>
          <a:blip r:embed="rId13"/>
          <a:stretch>
            <a:fillRect/>
          </a:stretch>
        </p:blipFill>
        <p:spPr>
          <a:xfrm>
            <a:off x="12276863" y="10354033"/>
            <a:ext cx="3805450" cy="1282807"/>
          </a:xfrm>
          <a:prstGeom prst="rect">
            <a:avLst/>
          </a:prstGeom>
          <a:ln w="12700">
            <a:miter lim="400000"/>
          </a:ln>
        </p:spPr>
      </p:pic>
      <p:pic>
        <p:nvPicPr>
          <p:cNvPr id="327" name="Ocean_harvest_vit.png" descr="Ocean_harvest_vit.png"/>
          <p:cNvPicPr>
            <a:picLocks noChangeAspect="1"/>
          </p:cNvPicPr>
          <p:nvPr/>
        </p:nvPicPr>
        <p:blipFill>
          <a:blip r:embed="rId14"/>
          <a:stretch>
            <a:fillRect/>
          </a:stretch>
        </p:blipFill>
        <p:spPr>
          <a:xfrm>
            <a:off x="3729928" y="12020132"/>
            <a:ext cx="4507135" cy="32561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 name="Presentation Platsvarumärket (Industrigruppen).008.jpeg" descr="Presentation Platsvarumärket (Industrigruppen).008.jpeg"/>
          <p:cNvPicPr>
            <a:picLocks noChangeAspect="1"/>
          </p:cNvPicPr>
          <p:nvPr/>
        </p:nvPicPr>
        <p:blipFill>
          <a:blip r:embed="rId2"/>
          <a:srcRect l="9390"/>
          <a:stretch>
            <a:fillRect/>
          </a:stretch>
        </p:blipFill>
        <p:spPr>
          <a:xfrm>
            <a:off x="-2" y="0"/>
            <a:ext cx="24384004" cy="13716000"/>
          </a:xfrm>
          <a:prstGeom prst="rect">
            <a:avLst/>
          </a:prstGeom>
          <a:ln w="12700">
            <a:miter lim="400000"/>
          </a:ln>
        </p:spPr>
      </p:pic>
      <p:sp>
        <p:nvSpPr>
          <p:cNvPr id="330" name="Rektangel"/>
          <p:cNvSpPr/>
          <p:nvPr/>
        </p:nvSpPr>
        <p:spPr>
          <a:xfrm>
            <a:off x="14372868" y="1487083"/>
            <a:ext cx="8447705" cy="6259919"/>
          </a:xfrm>
          <a:prstGeom prst="rect">
            <a:avLst/>
          </a:prstGeom>
          <a:solidFill>
            <a:srgbClr val="2272A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1" name="NKT är en av världens ledande tillverkare av högspänningskablar. Anläggningen i Karlskrona är världens största produktionsanläggning för högspänd sjökabel."/>
          <p:cNvSpPr txBox="1"/>
          <p:nvPr/>
        </p:nvSpPr>
        <p:spPr>
          <a:xfrm>
            <a:off x="15372993" y="2277739"/>
            <a:ext cx="6864352" cy="4528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4400">
                <a:solidFill>
                  <a:srgbClr val="FFFFFF"/>
                </a:solidFill>
                <a:latin typeface="Arial"/>
                <a:ea typeface="Arial"/>
                <a:cs typeface="Arial"/>
                <a:sym typeface="Arial"/>
              </a:defRPr>
            </a:lvl1pPr>
          </a:lstStyle>
          <a:p>
            <a:r>
              <a:t>NKT is one of the world's leading manufacturers of high-voltage cables. The facility in Karlskrona is the world's largest production facility for high tension submarine cables.</a:t>
            </a:r>
          </a:p>
        </p:txBody>
      </p:sp>
      <p:pic>
        <p:nvPicPr>
          <p:cNvPr id="332"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pic>
        <p:nvPicPr>
          <p:cNvPr id="333" name="NKT.png" descr="NKT.png"/>
          <p:cNvPicPr>
            <a:picLocks noChangeAspect="1"/>
          </p:cNvPicPr>
          <p:nvPr/>
        </p:nvPicPr>
        <p:blipFill>
          <a:blip r:embed="rId4"/>
          <a:stretch>
            <a:fillRect/>
          </a:stretch>
        </p:blipFill>
        <p:spPr>
          <a:xfrm>
            <a:off x="1814521" y="772674"/>
            <a:ext cx="4696489" cy="2609165"/>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 name="Presentation Platsvarumärket (Industrigruppen).009.jpeg" descr="Presentation Platsvarumärket (Industrigruppen).009.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36"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337" name="Rektangel"/>
          <p:cNvSpPr/>
          <p:nvPr/>
        </p:nvSpPr>
        <p:spPr>
          <a:xfrm>
            <a:off x="1292509" y="4494784"/>
            <a:ext cx="13386549" cy="4925186"/>
          </a:xfrm>
          <a:prstGeom prst="rect">
            <a:avLst/>
          </a:prstGeom>
          <a:solidFill>
            <a:srgbClr val="BB8F3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8" name="Idag byggs nästa generations ubåtar i Karlskrona - ett utvecklingsarbete som har sin bas i en mer än hundraårig tradition."/>
          <p:cNvSpPr txBox="1"/>
          <p:nvPr/>
        </p:nvSpPr>
        <p:spPr>
          <a:xfrm>
            <a:off x="1936381" y="5069532"/>
            <a:ext cx="12251205" cy="37689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rPr dirty="0"/>
              <a:t>Today, the next generation of submarines is </a:t>
            </a:r>
            <a:br>
              <a:rPr dirty="0"/>
            </a:br>
            <a:r>
              <a:rPr dirty="0"/>
              <a:t>built in Karlskrona. Here there is a centuries-old tradition of being at the forefront of marine technology. </a:t>
            </a:r>
            <a:r>
              <a:rPr lang="sv-SE" dirty="0"/>
              <a:t>Saab</a:t>
            </a:r>
            <a:r>
              <a:rPr dirty="0"/>
              <a:t> develops, builds and maintains free and safe sea routes.</a:t>
            </a:r>
          </a:p>
        </p:txBody>
      </p:sp>
      <p:pic>
        <p:nvPicPr>
          <p:cNvPr id="339" name="Bild 2" descr="Bild 2"/>
          <p:cNvPicPr>
            <a:picLocks noChangeAspect="1"/>
          </p:cNvPicPr>
          <p:nvPr/>
        </p:nvPicPr>
        <p:blipFill>
          <a:blip r:embed="rId4"/>
          <a:stretch>
            <a:fillRect/>
          </a:stretch>
        </p:blipFill>
        <p:spPr>
          <a:xfrm>
            <a:off x="16056863" y="1998846"/>
            <a:ext cx="6181350" cy="190701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1" name="Presentation Platsvarumärket (Industrigruppen).010.jpeg" descr="Presentation Platsvarumärket (Industrigruppen).010.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2" name="Rektangel"/>
          <p:cNvSpPr/>
          <p:nvPr/>
        </p:nvSpPr>
        <p:spPr>
          <a:xfrm>
            <a:off x="1994331" y="5238803"/>
            <a:ext cx="17137542" cy="5189288"/>
          </a:xfrm>
          <a:prstGeom prst="rect">
            <a:avLst/>
          </a:prstGeom>
          <a:solidFill>
            <a:srgbClr val="6C6D6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3" name="Ericsson är en av världens ledande leverantörer av informations- och kommunikationsteknologi till mobiloperatörer. Här utvecklas och levereras spjutspetsteknologi för telekommunikation och Ericsson är teknikledande inom den femte generationens mobilnät, "/>
          <p:cNvSpPr txBox="1"/>
          <p:nvPr/>
        </p:nvSpPr>
        <p:spPr>
          <a:xfrm>
            <a:off x="2638181" y="5991857"/>
            <a:ext cx="15695025" cy="3258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defRPr sz="4400">
                <a:solidFill>
                  <a:srgbClr val="FFFFFF"/>
                </a:solidFill>
                <a:latin typeface="Arial"/>
                <a:ea typeface="Arial"/>
                <a:cs typeface="Arial"/>
                <a:sym typeface="Arial"/>
              </a:defRPr>
            </a:pPr>
            <a:r>
              <a:t>Ericsson is one of the world's leading suppliers of information and communication technology to mobile operators. </a:t>
            </a:r>
            <a:br/>
            <a:r>
              <a:t>Cutting-edge technology for telecommunications is developed and delivered here, and Ericsson is a technology leader in the fifth generation mobile network, 5G.</a:t>
            </a:r>
          </a:p>
        </p:txBody>
      </p:sp>
      <p:pic>
        <p:nvPicPr>
          <p:cNvPr id="344" name="6406f36cd4b9da555cba5e4f_5f33a27deadeb3bf14153e32_ericsson%20logo.png" descr="6406f36cd4b9da555cba5e4f_5f33a27deadeb3bf14153e32_ericsson%20logo.png"/>
          <p:cNvPicPr>
            <a:picLocks noChangeAspect="1"/>
          </p:cNvPicPr>
          <p:nvPr/>
        </p:nvPicPr>
        <p:blipFill>
          <a:blip r:embed="rId3"/>
          <a:stretch>
            <a:fillRect/>
          </a:stretch>
        </p:blipFill>
        <p:spPr>
          <a:xfrm>
            <a:off x="2180411" y="2568412"/>
            <a:ext cx="7426984" cy="1505207"/>
          </a:xfrm>
          <a:prstGeom prst="rect">
            <a:avLst/>
          </a:prstGeom>
          <a:ln w="12700">
            <a:miter lim="400000"/>
          </a:ln>
        </p:spPr>
      </p:pic>
      <p:pic>
        <p:nvPicPr>
          <p:cNvPr id="345" name="Karlskrona_3_ram_vit.png" descr="Karlskrona_3_ram_vit.png"/>
          <p:cNvPicPr>
            <a:picLocks noChangeAspect="1"/>
          </p:cNvPicPr>
          <p:nvPr/>
        </p:nvPicPr>
        <p:blipFill>
          <a:blip r:embed="rId4"/>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Presentation Platsvarumärket (Industrigruppen).011.jpeg" descr="Presentation Platsvarumärket (Industrigruppen).01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8" name="Rektangel"/>
          <p:cNvSpPr/>
          <p:nvPr/>
        </p:nvSpPr>
        <p:spPr>
          <a:xfrm>
            <a:off x="1994332" y="4543535"/>
            <a:ext cx="9150055" cy="7715206"/>
          </a:xfrm>
          <a:prstGeom prst="rect">
            <a:avLst/>
          </a:prstGeom>
          <a:solidFill>
            <a:srgbClr val="538CC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9" name="Roxtec är världsledande inom tätningslösningar för kabel- och rörgenomföringar.  Det flexibla system används i projekt världen över för att skydda liv och tillgångar och för att garantera säkerheten och driftsäkerheten."/>
          <p:cNvSpPr txBox="1"/>
          <p:nvPr/>
        </p:nvSpPr>
        <p:spPr>
          <a:xfrm>
            <a:off x="2873853" y="5500484"/>
            <a:ext cx="7297807" cy="5163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Roxtec is the world leader in sealing solutions for cable and pipe penetrations. </a:t>
            </a:r>
            <a:br/>
            <a:r>
              <a:t>The flexible system is used in projects worldwide to protect lives and assets and to guarantee safety and operational reliability.</a:t>
            </a:r>
          </a:p>
        </p:txBody>
      </p:sp>
      <p:pic>
        <p:nvPicPr>
          <p:cNvPr id="350"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pic>
        <p:nvPicPr>
          <p:cNvPr id="351" name="Picture 4" descr="Picture 4"/>
          <p:cNvPicPr>
            <a:picLocks noChangeAspect="1"/>
          </p:cNvPicPr>
          <p:nvPr/>
        </p:nvPicPr>
        <p:blipFill>
          <a:blip r:embed="rId4"/>
          <a:stretch>
            <a:fillRect/>
          </a:stretch>
        </p:blipFill>
        <p:spPr>
          <a:xfrm>
            <a:off x="16350135" y="1234912"/>
            <a:ext cx="6510913" cy="161471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 name="Presentation Platsvarumärket (Industrigruppen).012.jpeg" descr="Presentation Platsvarumärket (Industrigruppen).01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54" name="Rektangel"/>
          <p:cNvSpPr/>
          <p:nvPr/>
        </p:nvSpPr>
        <p:spPr>
          <a:xfrm>
            <a:off x="1703048" y="1567137"/>
            <a:ext cx="6350010" cy="10416138"/>
          </a:xfrm>
          <a:prstGeom prst="rect">
            <a:avLst/>
          </a:prstGeom>
          <a:solidFill>
            <a:srgbClr val="37445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55" name="Stena Line är ett av världens största färjerederier med över 25 000 resor per år. Från Karlskrona kan man ta färjorna Stena Ebba, Stena Estelle och Stena Spirit med dagliga avgångar till Gdynia i Polen."/>
          <p:cNvSpPr txBox="1"/>
          <p:nvPr/>
        </p:nvSpPr>
        <p:spPr>
          <a:xfrm>
            <a:off x="2582570" y="2352986"/>
            <a:ext cx="4930050" cy="8338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r>
              <a:t>Stena Line is one of the world's largest ferry companies with over 25,000 trips per year. From Karlskrona you can take the ferries Stena Ebba, Stena Estelle and Stena Spirit with daily departures to Gdynia in Poland.</a:t>
            </a:r>
          </a:p>
        </p:txBody>
      </p:sp>
      <p:pic>
        <p:nvPicPr>
          <p:cNvPr id="356"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pic>
        <p:nvPicPr>
          <p:cNvPr id="357" name="StenaLine_White.png" descr="StenaLine_White.png"/>
          <p:cNvPicPr>
            <a:picLocks noChangeAspect="1"/>
          </p:cNvPicPr>
          <p:nvPr/>
        </p:nvPicPr>
        <p:blipFill>
          <a:blip r:embed="rId4"/>
          <a:stretch>
            <a:fillRect/>
          </a:stretch>
        </p:blipFill>
        <p:spPr>
          <a:xfrm>
            <a:off x="16207860" y="1284945"/>
            <a:ext cx="6350007" cy="227330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 name="Presentation Platsvarumärket (Industrigruppen).013.jpeg" descr="Presentation Platsvarumärket (Industrigruppen).013.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60" name="Karlskrona_3_ram_svart.png" descr="Karlskrona_3_ram_svart.png"/>
          <p:cNvPicPr>
            <a:picLocks noChangeAspect="1"/>
          </p:cNvPicPr>
          <p:nvPr/>
        </p:nvPicPr>
        <p:blipFill>
          <a:blip r:embed="rId3"/>
          <a:stretch>
            <a:fillRect/>
          </a:stretch>
        </p:blipFill>
        <p:spPr>
          <a:xfrm>
            <a:off x="20965145" y="10488159"/>
            <a:ext cx="1856829" cy="1857776"/>
          </a:xfrm>
          <a:prstGeom prst="rect">
            <a:avLst/>
          </a:prstGeom>
          <a:ln w="12700">
            <a:miter lim="400000"/>
          </a:ln>
        </p:spPr>
      </p:pic>
      <p:sp>
        <p:nvSpPr>
          <p:cNvPr id="361" name="Rektangel"/>
          <p:cNvSpPr/>
          <p:nvPr/>
        </p:nvSpPr>
        <p:spPr>
          <a:xfrm>
            <a:off x="1899235" y="3013348"/>
            <a:ext cx="7370444" cy="5165997"/>
          </a:xfrm>
          <a:prstGeom prst="rect">
            <a:avLst/>
          </a:prstGeom>
          <a:solidFill>
            <a:srgbClr val="9F251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62" name="Skandinaviens  största tillverkare av anläggningsmaskiner  har sitt huvudkontor  i Karlskrona."/>
          <p:cNvSpPr txBox="1"/>
          <p:nvPr/>
        </p:nvSpPr>
        <p:spPr>
          <a:xfrm>
            <a:off x="2712378" y="3816756"/>
            <a:ext cx="6868715" cy="3258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r>
              <a:t>Scandinavia's largest manufacturer of construction machinery has its headquarters in Karlskrona.</a:t>
            </a:r>
          </a:p>
        </p:txBody>
      </p:sp>
      <p:pic>
        <p:nvPicPr>
          <p:cNvPr id="363" name="download.png" descr="download.png"/>
          <p:cNvPicPr>
            <a:picLocks noChangeAspect="1"/>
          </p:cNvPicPr>
          <p:nvPr/>
        </p:nvPicPr>
        <p:blipFill>
          <a:blip r:embed="rId4"/>
          <a:stretch>
            <a:fillRect/>
          </a:stretch>
        </p:blipFill>
        <p:spPr>
          <a:xfrm>
            <a:off x="16355496" y="2008789"/>
            <a:ext cx="6388188" cy="91877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 name="9.001.jpeg" descr="9.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66" name="Högteknologiska bolag inom Telecom, IKT, Cybersäkerhet har en lång tradition i Karlskrona. Forskning, utveckling och utbildning sker i nära samarbete mellan Blekinge Tekniska Högskola och näringslivet."/>
          <p:cNvSpPr txBox="1"/>
          <p:nvPr/>
        </p:nvSpPr>
        <p:spPr>
          <a:xfrm>
            <a:off x="7246238" y="4341316"/>
            <a:ext cx="14642976" cy="2808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110000"/>
              </a:lnSpc>
              <a:defRPr sz="4400">
                <a:solidFill>
                  <a:srgbClr val="FFFFFF"/>
                </a:solidFill>
                <a:latin typeface="Arial"/>
                <a:ea typeface="Arial"/>
                <a:cs typeface="Arial"/>
                <a:sym typeface="Arial"/>
              </a:defRPr>
            </a:lvl1pPr>
          </a:lstStyle>
          <a:p>
            <a:r>
              <a:t>High-tech companies in Telecom, ICT, Cybersecurity have a long tradition in Karlskrona. Research, development and education take place in close collaboration between Blekinge University of Technology and business.</a:t>
            </a:r>
          </a:p>
        </p:txBody>
      </p:sp>
      <p:sp>
        <p:nvSpPr>
          <p:cNvPr id="367" name="Tech i Karlskrona"/>
          <p:cNvSpPr txBox="1"/>
          <p:nvPr/>
        </p:nvSpPr>
        <p:spPr>
          <a:xfrm>
            <a:off x="6036714" y="2546928"/>
            <a:ext cx="15844010"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Tech in Karlskrona</a:t>
            </a:r>
          </a:p>
        </p:txBody>
      </p:sp>
      <p:pic>
        <p:nvPicPr>
          <p:cNvPr id="368"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pic>
        <p:nvPicPr>
          <p:cNvPr id="369" name="telenor_new_lockup_black-01.png" descr="telenor_new_lockup_black-01.png"/>
          <p:cNvPicPr>
            <a:picLocks noChangeAspect="1"/>
          </p:cNvPicPr>
          <p:nvPr/>
        </p:nvPicPr>
        <p:blipFill>
          <a:blip r:embed="rId4"/>
          <a:stretch>
            <a:fillRect/>
          </a:stretch>
        </p:blipFill>
        <p:spPr>
          <a:xfrm>
            <a:off x="2009812" y="6322368"/>
            <a:ext cx="2766294" cy="791654"/>
          </a:xfrm>
          <a:prstGeom prst="rect">
            <a:avLst/>
          </a:prstGeom>
          <a:ln w="12700">
            <a:miter lim="400000"/>
          </a:ln>
        </p:spPr>
      </p:pic>
      <p:pic>
        <p:nvPicPr>
          <p:cNvPr id="370" name="Cleura.png" descr="Cleura.png"/>
          <p:cNvPicPr>
            <a:picLocks noChangeAspect="1"/>
          </p:cNvPicPr>
          <p:nvPr/>
        </p:nvPicPr>
        <p:blipFill>
          <a:blip r:embed="rId5"/>
          <a:stretch>
            <a:fillRect/>
          </a:stretch>
        </p:blipFill>
        <p:spPr>
          <a:xfrm>
            <a:off x="1868384" y="11781701"/>
            <a:ext cx="2541423" cy="602321"/>
          </a:xfrm>
          <a:prstGeom prst="rect">
            <a:avLst/>
          </a:prstGeom>
          <a:ln w="12700">
            <a:miter lim="400000"/>
          </a:ln>
        </p:spPr>
      </p:pic>
      <p:pic>
        <p:nvPicPr>
          <p:cNvPr id="371" name="Outpost24.png" descr="Outpost24.png"/>
          <p:cNvPicPr>
            <a:picLocks noChangeAspect="1"/>
          </p:cNvPicPr>
          <p:nvPr/>
        </p:nvPicPr>
        <p:blipFill>
          <a:blip r:embed="rId6"/>
          <a:stretch>
            <a:fillRect/>
          </a:stretch>
        </p:blipFill>
        <p:spPr>
          <a:xfrm>
            <a:off x="1901656" y="6077136"/>
            <a:ext cx="3190982" cy="3190983"/>
          </a:xfrm>
          <a:prstGeom prst="rect">
            <a:avLst/>
          </a:prstGeom>
          <a:ln w="12700">
            <a:miter lim="400000"/>
          </a:ln>
        </p:spPr>
      </p:pic>
      <p:pic>
        <p:nvPicPr>
          <p:cNvPr id="372" name="All-Binary.png" descr="All-Binary.png"/>
          <p:cNvPicPr>
            <a:picLocks noChangeAspect="1"/>
          </p:cNvPicPr>
          <p:nvPr/>
        </p:nvPicPr>
        <p:blipFill>
          <a:blip r:embed="rId7"/>
          <a:stretch>
            <a:fillRect/>
          </a:stretch>
        </p:blipFill>
        <p:spPr>
          <a:xfrm>
            <a:off x="2601790" y="9613566"/>
            <a:ext cx="1455338" cy="1237038"/>
          </a:xfrm>
          <a:prstGeom prst="rect">
            <a:avLst/>
          </a:prstGeom>
          <a:ln w="12700">
            <a:miter lim="400000"/>
          </a:ln>
        </p:spPr>
      </p:pic>
      <p:pic>
        <p:nvPicPr>
          <p:cNvPr id="373" name="CGI Karlskrona.png" descr="CGI Karlskrona.png"/>
          <p:cNvPicPr>
            <a:picLocks noChangeAspect="1"/>
          </p:cNvPicPr>
          <p:nvPr/>
        </p:nvPicPr>
        <p:blipFill>
          <a:blip r:embed="rId8"/>
          <a:stretch>
            <a:fillRect/>
          </a:stretch>
        </p:blipFill>
        <p:spPr>
          <a:xfrm>
            <a:off x="2799189" y="3414869"/>
            <a:ext cx="1187542" cy="547655"/>
          </a:xfrm>
          <a:prstGeom prst="rect">
            <a:avLst/>
          </a:prstGeom>
          <a:ln w="12700">
            <a:miter lim="400000"/>
          </a:ln>
        </p:spPr>
      </p:pic>
      <p:pic>
        <p:nvPicPr>
          <p:cNvPr id="374" name="Concid.png" descr="Concid.png"/>
          <p:cNvPicPr>
            <a:picLocks noChangeAspect="1"/>
          </p:cNvPicPr>
          <p:nvPr/>
        </p:nvPicPr>
        <p:blipFill>
          <a:blip r:embed="rId9"/>
          <a:stretch>
            <a:fillRect/>
          </a:stretch>
        </p:blipFill>
        <p:spPr>
          <a:xfrm>
            <a:off x="1927056" y="631842"/>
            <a:ext cx="3190982" cy="3190982"/>
          </a:xfrm>
          <a:prstGeom prst="rect">
            <a:avLst/>
          </a:prstGeom>
          <a:ln w="12700">
            <a:miter lim="400000"/>
          </a:ln>
        </p:spPr>
      </p:pic>
      <p:pic>
        <p:nvPicPr>
          <p:cNvPr id="375" name="Sigma.png" descr="Sigma.png"/>
          <p:cNvPicPr>
            <a:picLocks noChangeAspect="1"/>
          </p:cNvPicPr>
          <p:nvPr/>
        </p:nvPicPr>
        <p:blipFill>
          <a:blip r:embed="rId10"/>
          <a:stretch>
            <a:fillRect/>
          </a:stretch>
        </p:blipFill>
        <p:spPr>
          <a:xfrm>
            <a:off x="1584611" y="10844424"/>
            <a:ext cx="2766296" cy="790374"/>
          </a:xfrm>
          <a:prstGeom prst="rect">
            <a:avLst/>
          </a:prstGeom>
          <a:ln w="12700">
            <a:miter lim="400000"/>
          </a:ln>
        </p:spPr>
      </p:pic>
      <p:pic>
        <p:nvPicPr>
          <p:cNvPr id="376" name="BTH_Logo_black.png" descr="BTH_Logo_black.png"/>
          <p:cNvPicPr>
            <a:picLocks noChangeAspect="1"/>
          </p:cNvPicPr>
          <p:nvPr/>
        </p:nvPicPr>
        <p:blipFill>
          <a:blip r:embed="rId11"/>
          <a:stretch>
            <a:fillRect/>
          </a:stretch>
        </p:blipFill>
        <p:spPr>
          <a:xfrm>
            <a:off x="2737514" y="8058196"/>
            <a:ext cx="1310890" cy="1310889"/>
          </a:xfrm>
          <a:prstGeom prst="rect">
            <a:avLst/>
          </a:prstGeom>
          <a:ln w="12700">
            <a:miter lim="400000"/>
          </a:ln>
        </p:spPr>
      </p:pic>
      <p:pic>
        <p:nvPicPr>
          <p:cNvPr id="377" name="Midcon-Logo-Horisontell-Original-2.png" descr="Midcon-Logo-Horisontell-Original-2.png"/>
          <p:cNvPicPr>
            <a:picLocks noChangeAspect="1"/>
          </p:cNvPicPr>
          <p:nvPr/>
        </p:nvPicPr>
        <p:blipFill>
          <a:blip r:embed="rId12"/>
          <a:stretch>
            <a:fillRect/>
          </a:stretch>
        </p:blipFill>
        <p:spPr>
          <a:xfrm>
            <a:off x="1813766" y="4157948"/>
            <a:ext cx="2650659" cy="729783"/>
          </a:xfrm>
          <a:prstGeom prst="rect">
            <a:avLst/>
          </a:prstGeom>
          <a:ln w="12700">
            <a:miter lim="400000"/>
          </a:ln>
        </p:spPr>
      </p:pic>
      <p:pic>
        <p:nvPicPr>
          <p:cNvPr id="378" name="DNV_Cyber_logo_rgb.png" descr="DNV_Cyber_logo_rgb.png"/>
          <p:cNvPicPr>
            <a:picLocks noChangeAspect="1"/>
          </p:cNvPicPr>
          <p:nvPr/>
        </p:nvPicPr>
        <p:blipFill>
          <a:blip r:embed="rId13"/>
          <a:stretch>
            <a:fillRect/>
          </a:stretch>
        </p:blipFill>
        <p:spPr>
          <a:xfrm>
            <a:off x="2302924" y="4807876"/>
            <a:ext cx="2388446" cy="161215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Presentation Platsvarumärket (Industrigruppen).015.jpeg" descr="Presentation Platsvarumärket (Industrigruppen).01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81" name="Plugga i Karlskrona"/>
          <p:cNvSpPr txBox="1"/>
          <p:nvPr/>
        </p:nvSpPr>
        <p:spPr>
          <a:xfrm>
            <a:off x="6394253" y="2390537"/>
            <a:ext cx="16069463"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Study in Karlskrona</a:t>
            </a:r>
          </a:p>
        </p:txBody>
      </p:sp>
      <p:sp>
        <p:nvSpPr>
          <p:cNvPr id="382" name="I Karlskrona finns fantastiska möjligheterna att studera till civilingenjör och sedan få jobb utan att behöva flytta.  På Blekinge Tekniska Högskola finns bland annat  tre civilingenjörsprogram: Maskinteknik, Industriell  ekonomi och Marin teknik."/>
          <p:cNvSpPr txBox="1"/>
          <p:nvPr/>
        </p:nvSpPr>
        <p:spPr>
          <a:xfrm>
            <a:off x="6357206" y="4365147"/>
            <a:ext cx="16069459" cy="42016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r" defTabSz="457200">
              <a:lnSpc>
                <a:spcPct val="110000"/>
              </a:lnSpc>
              <a:defRPr sz="4400">
                <a:solidFill>
                  <a:srgbClr val="FFFFFF"/>
                </a:solidFill>
                <a:latin typeface="Arial"/>
                <a:ea typeface="Arial"/>
                <a:cs typeface="Arial"/>
                <a:sym typeface="Arial"/>
              </a:defRPr>
            </a:pPr>
            <a:r>
              <a:t>In Karlskrona there are fantastic opportunities to study civil engineering and then get a job without having to move. </a:t>
            </a:r>
            <a:br/>
            <a:r>
              <a:t>At Blekinge Institute of Technology, there are, among other things, three civil engineering programs: </a:t>
            </a:r>
            <a:br/>
            <a:r>
              <a:t>Mechanical Engineering, Industrial Economics, </a:t>
            </a:r>
            <a:br/>
            <a:r>
              <a:t>Computer Security and Marine Technology.</a:t>
            </a:r>
          </a:p>
        </p:txBody>
      </p:sp>
      <p:pic>
        <p:nvPicPr>
          <p:cNvPr id="383" name="BTH_Logo_white.png" descr="BTH_Logo_white.png"/>
          <p:cNvPicPr>
            <a:picLocks noChangeAspect="1"/>
          </p:cNvPicPr>
          <p:nvPr/>
        </p:nvPicPr>
        <p:blipFill>
          <a:blip r:embed="rId3"/>
          <a:stretch>
            <a:fillRect/>
          </a:stretch>
        </p:blipFill>
        <p:spPr>
          <a:xfrm>
            <a:off x="1901273" y="1170950"/>
            <a:ext cx="4176553" cy="4176556"/>
          </a:xfrm>
          <a:prstGeom prst="rect">
            <a:avLst/>
          </a:prstGeom>
          <a:ln w="12700">
            <a:miter lim="400000"/>
          </a:ln>
        </p:spPr>
      </p:pic>
      <p:pic>
        <p:nvPicPr>
          <p:cNvPr id="384" name="Karlskrona_3_ram_vit.png" descr="Karlskrona_3_ram_vit.png"/>
          <p:cNvPicPr>
            <a:picLocks noChangeAspect="1"/>
          </p:cNvPicPr>
          <p:nvPr/>
        </p:nvPicPr>
        <p:blipFill>
          <a:blip r:embed="rId4"/>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 name="Presentation Platsvarumärket (Industrigruppen).017.jpeg" descr="Presentation Platsvarumärket (Industrigruppen).017.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92" name="Flytta till  Karlskrona"/>
          <p:cNvSpPr txBox="1"/>
          <p:nvPr/>
        </p:nvSpPr>
        <p:spPr>
          <a:xfrm>
            <a:off x="2141491" y="3696812"/>
            <a:ext cx="13333571" cy="2555485"/>
          </a:xfrm>
          <a:prstGeom prst="rect">
            <a:avLst/>
          </a:prstGeom>
          <a:ln w="12700">
            <a:miter lim="400000"/>
          </a:ln>
          <a:effectLst>
            <a:outerShdw blurRad="266700" dir="5400000" rotWithShape="0">
              <a:srgbClr val="004D8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8500" b="1">
                <a:solidFill>
                  <a:srgbClr val="FFFFFF"/>
                </a:solidFill>
                <a:latin typeface="Arial"/>
                <a:ea typeface="Arial"/>
                <a:cs typeface="Arial"/>
                <a:sym typeface="Arial"/>
              </a:defRPr>
            </a:pPr>
            <a:r>
              <a:t>Move to </a:t>
            </a:r>
            <a:br/>
            <a:r>
              <a:t>Karlskrona</a:t>
            </a:r>
          </a:p>
        </p:txBody>
      </p:sp>
      <p:sp>
        <p:nvSpPr>
          <p:cNvPr id="393" name="Welcome House Karlskrona är en inflyttarservice för den som  är ny i Karlskrona eller funderar på att flytta hit. Här kan man få hjälp och svar på frågor."/>
          <p:cNvSpPr txBox="1"/>
          <p:nvPr/>
        </p:nvSpPr>
        <p:spPr>
          <a:xfrm>
            <a:off x="2166890" y="6807610"/>
            <a:ext cx="8360376" cy="4510039"/>
          </a:xfrm>
          <a:prstGeom prst="rect">
            <a:avLst/>
          </a:prstGeom>
          <a:ln w="12700">
            <a:miter lim="400000"/>
          </a:ln>
          <a:effectLst>
            <a:outerShdw blurRad="266700" dir="5400000" rotWithShape="0">
              <a:srgbClr val="004D8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400">
                <a:solidFill>
                  <a:srgbClr val="FFFFFF"/>
                </a:solidFill>
                <a:latin typeface="Arial"/>
                <a:ea typeface="Arial"/>
                <a:cs typeface="Arial"/>
                <a:sym typeface="Arial"/>
              </a:defRPr>
            </a:lvl1pPr>
          </a:lstStyle>
          <a:p>
            <a:r>
              <a:t>Welcome House Karlskrona is a move-in service for those who are new to Karlskrona or thinking about moving here. Here you can get help and answers to questions.</a:t>
            </a:r>
          </a:p>
        </p:txBody>
      </p:sp>
      <p:pic>
        <p:nvPicPr>
          <p:cNvPr id="394" name="Karlskrona_3_ram_svart.png" descr="Karlskrona_3_ram_svart.png"/>
          <p:cNvPicPr>
            <a:picLocks noChangeAspect="1"/>
          </p:cNvPicPr>
          <p:nvPr/>
        </p:nvPicPr>
        <p:blipFill>
          <a:blip r:embed="rId3"/>
          <a:stretch>
            <a:fillRect/>
          </a:stretch>
        </p:blipFill>
        <p:spPr>
          <a:xfrm>
            <a:off x="20965145" y="10488159"/>
            <a:ext cx="1856829"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 name="Presentation Platsvarumärket (Industrigruppen).018.jpeg" descr="Presentation Platsvarumärket (Industrigruppen).018.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400" name="Gruppera"/>
          <p:cNvGrpSpPr/>
          <p:nvPr/>
        </p:nvGrpSpPr>
        <p:grpSpPr>
          <a:xfrm>
            <a:off x="1647150" y="2913120"/>
            <a:ext cx="6560756" cy="6560761"/>
            <a:chOff x="0" y="-1"/>
            <a:chExt cx="6560755" cy="6560760"/>
          </a:xfrm>
        </p:grpSpPr>
        <p:sp>
          <p:nvSpPr>
            <p:cNvPr id="397" name="Kvadrat"/>
            <p:cNvSpPr/>
            <p:nvPr/>
          </p:nvSpPr>
          <p:spPr>
            <a:xfrm>
              <a:off x="-1" y="-2"/>
              <a:ext cx="6560756" cy="6560761"/>
            </a:xfrm>
            <a:prstGeom prst="rect">
              <a:avLst/>
            </a:prstGeom>
            <a:solidFill>
              <a:srgbClr val="64A2B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98" name="INFLYTTARSERVICE"/>
            <p:cNvSpPr txBox="1"/>
            <p:nvPr/>
          </p:nvSpPr>
          <p:spPr>
            <a:xfrm>
              <a:off x="92535" y="1023520"/>
              <a:ext cx="6375684"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MOVE-IN SERVICE</a:t>
              </a:r>
            </a:p>
          </p:txBody>
        </p:sp>
        <p:sp>
          <p:nvSpPr>
            <p:cNvPr id="399" name="Boka möte med kommunens inflyttarservice"/>
            <p:cNvSpPr txBox="1"/>
            <p:nvPr/>
          </p:nvSpPr>
          <p:spPr>
            <a:xfrm>
              <a:off x="578417" y="2290958"/>
              <a:ext cx="5519096" cy="21072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Book a meeting with the municipality's immigration service</a:t>
              </a:r>
            </a:p>
          </p:txBody>
        </p:sp>
      </p:grpSp>
      <p:grpSp>
        <p:nvGrpSpPr>
          <p:cNvPr id="404" name="Gruppera"/>
          <p:cNvGrpSpPr/>
          <p:nvPr/>
        </p:nvGrpSpPr>
        <p:grpSpPr>
          <a:xfrm>
            <a:off x="8911624" y="2913120"/>
            <a:ext cx="6560756" cy="6560761"/>
            <a:chOff x="0" y="-1"/>
            <a:chExt cx="6560755" cy="6560760"/>
          </a:xfrm>
        </p:grpSpPr>
        <p:sp>
          <p:nvSpPr>
            <p:cNvPr id="401" name="Kvadrat"/>
            <p:cNvSpPr/>
            <p:nvPr/>
          </p:nvSpPr>
          <p:spPr>
            <a:xfrm>
              <a:off x="-1" y="-2"/>
              <a:ext cx="6560756" cy="6560761"/>
            </a:xfrm>
            <a:prstGeom prst="rect">
              <a:avLst/>
            </a:prstGeom>
            <a:solidFill>
              <a:srgbClr val="C5A44E"/>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2" name="JOBBCOACHING"/>
            <p:cNvSpPr txBox="1"/>
            <p:nvPr/>
          </p:nvSpPr>
          <p:spPr>
            <a:xfrm>
              <a:off x="92535" y="1023520"/>
              <a:ext cx="6375684"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JOB COACHING</a:t>
              </a:r>
            </a:p>
          </p:txBody>
        </p:sp>
        <p:sp>
          <p:nvSpPr>
            <p:cNvPr id="403" name="Boka möte med kommunens vägledare"/>
            <p:cNvSpPr txBox="1"/>
            <p:nvPr/>
          </p:nvSpPr>
          <p:spPr>
            <a:xfrm>
              <a:off x="578418" y="2290958"/>
              <a:ext cx="5519097" cy="21072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Book a meeting with the municipality's guidance counselor</a:t>
              </a:r>
            </a:p>
          </p:txBody>
        </p:sp>
      </p:grpSp>
      <p:grpSp>
        <p:nvGrpSpPr>
          <p:cNvPr id="408" name="Gruppera"/>
          <p:cNvGrpSpPr/>
          <p:nvPr/>
        </p:nvGrpSpPr>
        <p:grpSpPr>
          <a:xfrm>
            <a:off x="16176095" y="2913120"/>
            <a:ext cx="6560756" cy="6560761"/>
            <a:chOff x="0" y="-1"/>
            <a:chExt cx="6560755" cy="6560760"/>
          </a:xfrm>
        </p:grpSpPr>
        <p:sp>
          <p:nvSpPr>
            <p:cNvPr id="405" name="Kvadrat"/>
            <p:cNvSpPr/>
            <p:nvPr/>
          </p:nvSpPr>
          <p:spPr>
            <a:xfrm>
              <a:off x="-1" y="-2"/>
              <a:ext cx="6560756" cy="6560761"/>
            </a:xfrm>
            <a:prstGeom prst="rect">
              <a:avLst/>
            </a:prstGeom>
            <a:solidFill>
              <a:srgbClr val="71978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6" name="STUDIEVÄGLEDNING"/>
            <p:cNvSpPr txBox="1"/>
            <p:nvPr/>
          </p:nvSpPr>
          <p:spPr>
            <a:xfrm>
              <a:off x="92535" y="1023520"/>
              <a:ext cx="6375684"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STUDY GUIDANCE</a:t>
              </a:r>
            </a:p>
          </p:txBody>
        </p:sp>
        <p:sp>
          <p:nvSpPr>
            <p:cNvPr id="407" name="Boka möte med kommunens studie- och yrkesvägledare"/>
            <p:cNvSpPr txBox="1"/>
            <p:nvPr/>
          </p:nvSpPr>
          <p:spPr>
            <a:xfrm>
              <a:off x="578418" y="2290958"/>
              <a:ext cx="5519097" cy="28200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Book a meeting with the municipality's study and vocational guidance counselor</a:t>
              </a:r>
            </a:p>
          </p:txBody>
        </p:sp>
      </p:grpSp>
      <p:pic>
        <p:nvPicPr>
          <p:cNvPr id="409"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grpSp>
        <p:nvGrpSpPr>
          <p:cNvPr id="412" name="Gruppera"/>
          <p:cNvGrpSpPr/>
          <p:nvPr/>
        </p:nvGrpSpPr>
        <p:grpSpPr>
          <a:xfrm>
            <a:off x="6350926" y="7795082"/>
            <a:ext cx="4559944" cy="5311714"/>
            <a:chOff x="-2" y="0"/>
            <a:chExt cx="4559942" cy="5311712"/>
          </a:xfrm>
        </p:grpSpPr>
        <p:sp>
          <p:nvSpPr>
            <p:cNvPr id="410" name="Form"/>
            <p:cNvSpPr/>
            <p:nvPr/>
          </p:nvSpPr>
          <p:spPr>
            <a:xfrm>
              <a:off x="-3" y="-1"/>
              <a:ext cx="4559944" cy="5311714"/>
            </a:xfrm>
            <a:custGeom>
              <a:avLst/>
              <a:gdLst/>
              <a:ahLst/>
              <a:cxnLst>
                <a:cxn ang="0">
                  <a:pos x="wd2" y="hd2"/>
                </a:cxn>
                <a:cxn ang="5400000">
                  <a:pos x="wd2" y="hd2"/>
                </a:cxn>
                <a:cxn ang="10800000">
                  <a:pos x="wd2" y="hd2"/>
                </a:cxn>
                <a:cxn ang="16200000">
                  <a:pos x="wd2" y="hd2"/>
                </a:cxn>
              </a:cxnLst>
              <a:rect l="0" t="0" r="r" b="b"/>
              <a:pathLst>
                <a:path w="21600" h="21600" extrusionOk="0">
                  <a:moveTo>
                    <a:pt x="21539" y="0"/>
                  </a:moveTo>
                  <a:lnTo>
                    <a:pt x="0" y="0"/>
                  </a:lnTo>
                  <a:lnTo>
                    <a:pt x="0" y="18032"/>
                  </a:lnTo>
                  <a:lnTo>
                    <a:pt x="6604" y="18032"/>
                  </a:lnTo>
                  <a:lnTo>
                    <a:pt x="4710" y="21600"/>
                  </a:lnTo>
                  <a:lnTo>
                    <a:pt x="9852" y="18011"/>
                  </a:lnTo>
                  <a:lnTo>
                    <a:pt x="21600" y="18011"/>
                  </a:lnTo>
                  <a:lnTo>
                    <a:pt x="21539"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pic>
          <p:nvPicPr>
            <p:cNvPr id="411" name="qrcode_ikarlskrona.com.png" descr="qrcode_ikarlskrona.com.png"/>
            <p:cNvPicPr>
              <a:picLocks noChangeAspect="1"/>
            </p:cNvPicPr>
            <p:nvPr/>
          </p:nvPicPr>
          <p:blipFill>
            <a:blip r:embed="rId4"/>
            <a:stretch>
              <a:fillRect/>
            </a:stretch>
          </p:blipFill>
          <p:spPr>
            <a:xfrm>
              <a:off x="202606" y="118005"/>
              <a:ext cx="4154726" cy="4154722"/>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00"/>
                                        </p:tgtEl>
                                        <p:attrNameLst>
                                          <p:attrName>style.visibility</p:attrName>
                                        </p:attrNameLst>
                                      </p:cBhvr>
                                      <p:to>
                                        <p:strVal val="visible"/>
                                      </p:to>
                                    </p:set>
                                    <p:animEffect transition="in" filter="fade">
                                      <p:cBhvr>
                                        <p:cTn id="7" dur="1000"/>
                                        <p:tgtEl>
                                          <p:spTgt spid="400"/>
                                        </p:tgtEl>
                                      </p:cBhvr>
                                    </p:animEffect>
                                  </p:childTnLst>
                                </p:cTn>
                              </p:par>
                            </p:childTnLst>
                          </p:cTn>
                        </p:par>
                        <p:par>
                          <p:cTn id="8" fill="hold">
                            <p:stCondLst>
                              <p:cond delay="1000"/>
                            </p:stCondLst>
                            <p:childTnLst>
                              <p:par>
                                <p:cTn id="9" presetID="10" presetClass="entr" fill="hold" grpId="0" nodeType="afterEffect">
                                  <p:stCondLst>
                                    <p:cond delay="0"/>
                                  </p:stCondLst>
                                  <p:iterate>
                                    <p:tmAbs val="0"/>
                                  </p:iterate>
                                  <p:childTnLst>
                                    <p:set>
                                      <p:cBhvr>
                                        <p:cTn id="10" fill="hold"/>
                                        <p:tgtEl>
                                          <p:spTgt spid="404"/>
                                        </p:tgtEl>
                                        <p:attrNameLst>
                                          <p:attrName>style.visibility</p:attrName>
                                        </p:attrNameLst>
                                      </p:cBhvr>
                                      <p:to>
                                        <p:strVal val="visible"/>
                                      </p:to>
                                    </p:set>
                                    <p:animEffect transition="in" filter="fade">
                                      <p:cBhvr>
                                        <p:cTn id="11" dur="1000"/>
                                        <p:tgtEl>
                                          <p:spTgt spid="404"/>
                                        </p:tgtEl>
                                      </p:cBhvr>
                                    </p:animEffect>
                                  </p:childTnLst>
                                </p:cTn>
                              </p:par>
                            </p:childTnLst>
                          </p:cTn>
                        </p:par>
                        <p:par>
                          <p:cTn id="12" fill="hold">
                            <p:stCondLst>
                              <p:cond delay="2000"/>
                            </p:stCondLst>
                            <p:childTnLst>
                              <p:par>
                                <p:cTn id="13" presetID="10" presetClass="entr" fill="hold" grpId="0" nodeType="afterEffect">
                                  <p:stCondLst>
                                    <p:cond delay="0"/>
                                  </p:stCondLst>
                                  <p:iterate>
                                    <p:tmAbs val="0"/>
                                  </p:iterate>
                                  <p:childTnLst>
                                    <p:set>
                                      <p:cBhvr>
                                        <p:cTn id="14" fill="hold"/>
                                        <p:tgtEl>
                                          <p:spTgt spid="408"/>
                                        </p:tgtEl>
                                        <p:attrNameLst>
                                          <p:attrName>style.visibility</p:attrName>
                                        </p:attrNameLst>
                                      </p:cBhvr>
                                      <p:to>
                                        <p:strVal val="visible"/>
                                      </p:to>
                                    </p:set>
                                    <p:animEffect transition="in" filter="fade">
                                      <p:cBhvr>
                                        <p:cTn id="15" dur="1000"/>
                                        <p:tgtEl>
                                          <p:spTgt spid="40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412"/>
                                        </p:tgtEl>
                                        <p:attrNameLst>
                                          <p:attrName>style.visibility</p:attrName>
                                        </p:attrNameLst>
                                      </p:cBhvr>
                                      <p:to>
                                        <p:strVal val="visible"/>
                                      </p:to>
                                    </p:set>
                                    <p:animEffect transition="in" filter="fade">
                                      <p:cBhvr>
                                        <p:cTn id="20" dur="1000"/>
                                        <p:tgtEl>
                                          <p:spTgt spid="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 grpId="0" animBg="1" advAuto="0"/>
      <p:bldP spid="404" grpId="0" animBg="1" advAuto="0"/>
      <p:bldP spid="408" grpId="0" animBg="1" advAuto="0"/>
      <p:bldP spid="412"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 name="Presentation Platsvarumärket (Industrigruppen).019.jpeg" descr="Presentation Platsvarumärket (Industrigruppen).019.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15" name="Bo i Karlskrona"/>
          <p:cNvSpPr txBox="1"/>
          <p:nvPr/>
        </p:nvSpPr>
        <p:spPr>
          <a:xfrm>
            <a:off x="12887920" y="1823777"/>
            <a:ext cx="12690751"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Live in Karlskrona</a:t>
            </a:r>
          </a:p>
        </p:txBody>
      </p:sp>
      <p:sp>
        <p:nvSpPr>
          <p:cNvPr id="416" name="I Karlskrona byggs det ständigt nytt. I stadsdelar som Kilströmskaj och Pottholmen har det nyligen byggts nya spännande bostäder med havet alldeles intill."/>
          <p:cNvSpPr txBox="1"/>
          <p:nvPr/>
        </p:nvSpPr>
        <p:spPr>
          <a:xfrm>
            <a:off x="1845340" y="10438782"/>
            <a:ext cx="16991624" cy="2681776"/>
          </a:xfrm>
          <a:prstGeom prst="rect">
            <a:avLst/>
          </a:prstGeom>
          <a:ln w="12700">
            <a:miter lim="400000"/>
          </a:ln>
          <a:effectLst>
            <a:outerShdw blurRad="3937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20000"/>
              </a:lnSpc>
              <a:defRPr sz="4300">
                <a:solidFill>
                  <a:srgbClr val="FFFFFF"/>
                </a:solidFill>
                <a:latin typeface="Arial"/>
                <a:ea typeface="Arial"/>
                <a:cs typeface="Arial"/>
                <a:sym typeface="Arial"/>
              </a:defRPr>
            </a:pPr>
            <a:r>
              <a:t>New buildings are constantly being built in Karlskrona. In neighborhoods such as Kilströmskaj and Pottholmen, exciting new homes have recently been built with the sea right next door</a:t>
            </a:r>
          </a:p>
          <a:p>
            <a:pPr algn="l" defTabSz="457200">
              <a:defRPr sz="1200">
                <a:solidFill>
                  <a:srgbClr val="202124"/>
                </a:solidFill>
                <a:latin typeface="Arial"/>
                <a:ea typeface="Arial"/>
                <a:cs typeface="Arial"/>
                <a:sym typeface="Arial"/>
              </a:defRPr>
            </a:pPr>
            <a:endParaRPr/>
          </a:p>
        </p:txBody>
      </p:sp>
      <p:pic>
        <p:nvPicPr>
          <p:cNvPr id="417"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 name="Presentation Platsvarumärket (Industrigruppen).020.jpeg" descr="Presentation Platsvarumärket (Industrigruppen).020.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20"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421" name="Rektangel"/>
          <p:cNvSpPr/>
          <p:nvPr/>
        </p:nvSpPr>
        <p:spPr>
          <a:xfrm>
            <a:off x="1189035" y="1372388"/>
            <a:ext cx="7660197" cy="6387412"/>
          </a:xfrm>
          <a:prstGeom prst="rect">
            <a:avLst/>
          </a:prstGeom>
          <a:solidFill>
            <a:srgbClr val="5C7D8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22" name="Karlskrona fortsätter  att växa och utveckla nya attraktiva livsmiljöer - 2000 nya bostäder planeras den kommande fem åren."/>
          <p:cNvSpPr txBox="1"/>
          <p:nvPr/>
        </p:nvSpPr>
        <p:spPr>
          <a:xfrm>
            <a:off x="1998658" y="2355107"/>
            <a:ext cx="6323431" cy="3893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defRPr sz="4400">
                <a:solidFill>
                  <a:srgbClr val="FFFFFF"/>
                </a:solidFill>
                <a:latin typeface="Arial"/>
                <a:ea typeface="Arial"/>
                <a:cs typeface="Arial"/>
                <a:sym typeface="Arial"/>
              </a:defRPr>
            </a:pPr>
            <a:r>
              <a:t>Karlskrona continues </a:t>
            </a:r>
            <a:br/>
            <a:r>
              <a:t>to grow and develop </a:t>
            </a:r>
            <a:br/>
            <a:r>
              <a:t>new attractive living environments - 2,000 new homes are planned over the next five years.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 name="Presentation Platsvarumärket (Industrigruppen).021.jpeg" descr="Presentation Platsvarumärket (Industrigruppen).02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25" name="Leva i Karlskrona"/>
          <p:cNvSpPr txBox="1"/>
          <p:nvPr/>
        </p:nvSpPr>
        <p:spPr>
          <a:xfrm>
            <a:off x="2022419" y="6522900"/>
            <a:ext cx="15248733" cy="1310885"/>
          </a:xfrm>
          <a:prstGeom prst="rect">
            <a:avLst/>
          </a:prstGeom>
          <a:ln w="12700">
            <a:miter lim="400000"/>
          </a:ln>
          <a:effectLst>
            <a:outerShdw blurRad="952500" dir="5400000" rotWithShape="0">
              <a:srgbClr val="5E5E5E">
                <a:alpha val="4888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The good life in Karlskrona</a:t>
            </a:r>
          </a:p>
        </p:txBody>
      </p:sp>
      <p:pic>
        <p:nvPicPr>
          <p:cNvPr id="426"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427" name="Här kombineras den mindre stadens närhet, med storstadens möjligheter. Här är det lite enklare att hitta den där balansen, balansen mellan spännande yrkesutmaningar och det goda, trygga livet."/>
          <p:cNvSpPr txBox="1"/>
          <p:nvPr/>
        </p:nvSpPr>
        <p:spPr>
          <a:xfrm>
            <a:off x="1971976" y="1338171"/>
            <a:ext cx="13540732" cy="29355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300">
                <a:solidFill>
                  <a:srgbClr val="000000"/>
                </a:solidFill>
                <a:latin typeface="Arial"/>
                <a:ea typeface="Arial"/>
                <a:cs typeface="Arial"/>
                <a:sym typeface="Arial"/>
              </a:defRPr>
            </a:lvl1pPr>
          </a:lstStyle>
          <a:p>
            <a:r>
              <a:t>Here, the proximity of the smaller city is combined with the possibilities of the big city. Here it is a little easier to find that balance, the balance between exciting professional challenges and the good, secure life.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9" name="23.001.jpeg" descr="23.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30" name="Barn i Karlskrona"/>
          <p:cNvSpPr txBox="1"/>
          <p:nvPr/>
        </p:nvSpPr>
        <p:spPr>
          <a:xfrm>
            <a:off x="11156181" y="2434888"/>
            <a:ext cx="13333571" cy="1310886"/>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000000"/>
                </a:solidFill>
                <a:latin typeface="Arial"/>
                <a:ea typeface="Arial"/>
                <a:cs typeface="Arial"/>
                <a:sym typeface="Arial"/>
              </a:defRPr>
            </a:lvl1pPr>
          </a:lstStyle>
          <a:p>
            <a:r>
              <a:t>Children in Karlskrona</a:t>
            </a:r>
          </a:p>
        </p:txBody>
      </p:sp>
      <p:sp>
        <p:nvSpPr>
          <p:cNvPr id="431" name="I Karlskrona kommun finns cirka 60 kommunala och fristående förskolor, 38 grundskolor och 5 gymnasieskolor.  Här kan man läsa Internationell Bachelor (IB) på Grundskola och Gymnasium."/>
          <p:cNvSpPr txBox="1"/>
          <p:nvPr/>
        </p:nvSpPr>
        <p:spPr>
          <a:xfrm>
            <a:off x="12841223" y="4240121"/>
            <a:ext cx="9963486" cy="5165156"/>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r">
              <a:lnSpc>
                <a:spcPct val="120000"/>
              </a:lnSpc>
              <a:defRPr sz="4300">
                <a:solidFill>
                  <a:srgbClr val="000000"/>
                </a:solidFill>
                <a:latin typeface="Arial"/>
                <a:ea typeface="Arial"/>
                <a:cs typeface="Arial"/>
                <a:sym typeface="Arial"/>
              </a:defRPr>
            </a:pPr>
            <a:r>
              <a:t>In Karlskrona municipality, there are around 60 municipal and independent preschools, 38 primary schools and 5 upper secondary schools. </a:t>
            </a:r>
            <a:br/>
            <a:r>
              <a:t>Here you can study the International Bachelor (IB) at Primary School and High School.</a:t>
            </a:r>
          </a:p>
        </p:txBody>
      </p:sp>
      <p:pic>
        <p:nvPicPr>
          <p:cNvPr id="432" name="Karlskrona_3_ram_svart.png" descr="Karlskrona_3_ram_svart.png"/>
          <p:cNvPicPr>
            <a:picLocks noChangeAspect="1"/>
          </p:cNvPicPr>
          <p:nvPr/>
        </p:nvPicPr>
        <p:blipFill>
          <a:blip r:embed="rId3"/>
          <a:stretch>
            <a:fillRect/>
          </a:stretch>
        </p:blipFill>
        <p:spPr>
          <a:xfrm>
            <a:off x="20965145" y="10488159"/>
            <a:ext cx="1856829"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 name="24.001.jpeg" descr="24.001.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35"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436" name="Idrott i Karlskrona"/>
          <p:cNvSpPr txBox="1"/>
          <p:nvPr/>
        </p:nvSpPr>
        <p:spPr>
          <a:xfrm>
            <a:off x="4328497" y="2013017"/>
            <a:ext cx="17499376"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Sports in Karlskrona</a:t>
            </a:r>
          </a:p>
        </p:txBody>
      </p:sp>
      <p:sp>
        <p:nvSpPr>
          <p:cNvPr id="437" name="Karlskrona är en föreningstät kommun  med ett brett utbud, allt från kajakklubbar  till högsta ligan i handboll."/>
          <p:cNvSpPr txBox="1"/>
          <p:nvPr/>
        </p:nvSpPr>
        <p:spPr>
          <a:xfrm>
            <a:off x="8460986" y="3785646"/>
            <a:ext cx="13495399" cy="24065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r">
              <a:lnSpc>
                <a:spcPct val="120000"/>
              </a:lnSpc>
              <a:defRPr sz="4600">
                <a:solidFill>
                  <a:srgbClr val="FFFFFF"/>
                </a:solidFill>
                <a:latin typeface="Arial"/>
                <a:ea typeface="Arial"/>
                <a:cs typeface="Arial"/>
                <a:sym typeface="Arial"/>
              </a:defRPr>
            </a:pPr>
            <a:r>
              <a:t>Karlskrona is a community-dense municipality</a:t>
            </a:r>
            <a:br/>
            <a:r>
              <a:t>with a wide range, everything from kayak clubs to the highest league in handball.</a:t>
            </a:r>
          </a:p>
        </p:txBody>
      </p:sp>
      <p:sp>
        <p:nvSpPr>
          <p:cNvPr id="438" name="Foto: Håkan Erwing"/>
          <p:cNvSpPr txBox="1"/>
          <p:nvPr/>
        </p:nvSpPr>
        <p:spPr>
          <a:xfrm rot="5400000">
            <a:off x="-1161216" y="8882963"/>
            <a:ext cx="4409258" cy="620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a:lnSpc>
                <a:spcPct val="120000"/>
              </a:lnSpc>
              <a:defRPr sz="3600">
                <a:solidFill>
                  <a:srgbClr val="FFFFFF"/>
                </a:solidFill>
                <a:latin typeface="Arial"/>
                <a:ea typeface="Arial"/>
                <a:cs typeface="Arial"/>
                <a:sym typeface="Arial"/>
              </a:defRPr>
            </a:lvl1pPr>
          </a:lstStyle>
          <a:p>
            <a:r>
              <a:t>Photo: Håkan Erwing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 name="Presentation Platsvarumärket (Industrigruppen).022.jpeg" descr="Presentation Platsvarumärket (Industrigruppen).02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1" name="Skärgård i Karlskrona"/>
          <p:cNvSpPr txBox="1"/>
          <p:nvPr/>
        </p:nvSpPr>
        <p:spPr>
          <a:xfrm>
            <a:off x="2365228" y="6444658"/>
            <a:ext cx="18105878" cy="2555485"/>
          </a:xfrm>
          <a:prstGeom prst="rect">
            <a:avLst/>
          </a:prstGeom>
          <a:ln w="12700">
            <a:miter lim="400000"/>
          </a:ln>
          <a:effectLst>
            <a:outerShdw blurRad="711200" dist="31250" dir="5400000" rotWithShape="0">
              <a:srgbClr val="004D80">
                <a:alpha val="485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8500" b="1">
                <a:solidFill>
                  <a:srgbClr val="FFFFFF"/>
                </a:solidFill>
                <a:latin typeface="Arial"/>
                <a:ea typeface="Arial"/>
                <a:cs typeface="Arial"/>
                <a:sym typeface="Arial"/>
              </a:defRPr>
            </a:pPr>
            <a:endParaRPr/>
          </a:p>
          <a:p>
            <a:pPr algn="l">
              <a:defRPr sz="8500" b="1">
                <a:solidFill>
                  <a:srgbClr val="FFFFFF"/>
                </a:solidFill>
                <a:latin typeface="Arial"/>
                <a:ea typeface="Arial"/>
                <a:cs typeface="Arial"/>
                <a:sym typeface="Arial"/>
              </a:defRPr>
            </a:pPr>
            <a:r>
              <a:t>The archipelago in Karlskrona</a:t>
            </a:r>
          </a:p>
        </p:txBody>
      </p:sp>
      <p:sp>
        <p:nvSpPr>
          <p:cNvPr id="442" name="Skärgården är en naturlig del av livet i Karlskrona. Skärgård ingår i biosfärområde Blekinge arkipelag som utsågs av FN-organet Unesco år 2011 för sina höga och unika natur- och kulturvärden."/>
          <p:cNvSpPr txBox="1"/>
          <p:nvPr/>
        </p:nvSpPr>
        <p:spPr>
          <a:xfrm>
            <a:off x="2390627" y="9391846"/>
            <a:ext cx="17336550" cy="2935596"/>
          </a:xfrm>
          <a:prstGeom prst="rect">
            <a:avLst/>
          </a:prstGeom>
          <a:ln w="12700">
            <a:miter lim="400000"/>
          </a:ln>
          <a:effectLst>
            <a:outerShdw blurRad="266700" dir="5400000" rotWithShape="0">
              <a:srgbClr val="004D8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r>
              <a:t>The archipelago is a natural part of life in Karlskrona. The archipelago is part of the biosphere area Blekinge Archipelago, which was designated by the UN agency Unesco in 2011 for its high and unique natural and cultural values.</a:t>
            </a:r>
          </a:p>
        </p:txBody>
      </p:sp>
      <p:pic>
        <p:nvPicPr>
          <p:cNvPr id="443"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 name="Presentation Platsvarumärket (Industrigruppen).023.jpeg" descr="Presentation Platsvarumärket (Industrigruppen).02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6" name="Evenemang i Karlskrona"/>
          <p:cNvSpPr txBox="1"/>
          <p:nvPr/>
        </p:nvSpPr>
        <p:spPr>
          <a:xfrm>
            <a:off x="1995091" y="10095772"/>
            <a:ext cx="14880622"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Events in Karlskrona</a:t>
            </a:r>
          </a:p>
        </p:txBody>
      </p:sp>
      <p:sp>
        <p:nvSpPr>
          <p:cNvPr id="447" name="I Karlskrona händer det saker året runt. Större evenemang och folkfester som Skärgårdsfest och konserter till landskamper och elitidrott. Men också andra events som teatrar, föreläsningar och intima spelningar. Och såklart mycket mer…"/>
          <p:cNvSpPr txBox="1"/>
          <p:nvPr/>
        </p:nvSpPr>
        <p:spPr>
          <a:xfrm>
            <a:off x="11287179" y="2989556"/>
            <a:ext cx="11753600" cy="4863977"/>
          </a:xfrm>
          <a:prstGeom prst="rect">
            <a:avLst/>
          </a:prstGeom>
          <a:ln w="12700">
            <a:miter lim="400000"/>
          </a:ln>
          <a:effectLst>
            <a:outerShdw blurRad="1270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r>
              <a:t>In Karlskrona, things happen all year round. Larger events and folk festivals such as Skärgårdsfest and concerts for international matches and elite sports. But also other events such as theatres, lectures and intimate gigs. And of course much more…</a:t>
            </a:r>
          </a:p>
        </p:txBody>
      </p:sp>
      <p:pic>
        <p:nvPicPr>
          <p:cNvPr id="448"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 name="Presentation Platsvarumärket (Industrigruppen).024.jpeg" descr="Presentation Platsvarumärket (Industrigruppen).024.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51"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
        <p:nvSpPr>
          <p:cNvPr id="452" name="Besöksmål i Karlskrona"/>
          <p:cNvSpPr txBox="1"/>
          <p:nvPr/>
        </p:nvSpPr>
        <p:spPr>
          <a:xfrm>
            <a:off x="1431579" y="10017776"/>
            <a:ext cx="17499376"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Destinations in Karlskrona</a:t>
            </a:r>
          </a:p>
        </p:txBody>
      </p:sp>
      <p:sp>
        <p:nvSpPr>
          <p:cNvPr id="453" name="Förutom Marinmuseum finns det mängder med besöksmål i Karlskrona, Drottningskärs kastell, Världsarvet, Barnens gård för att nämna några.  Att sedan hela skärgården är tillgänglig för olika upplevelser är ett besöksmål i sig…"/>
          <p:cNvSpPr txBox="1"/>
          <p:nvPr/>
        </p:nvSpPr>
        <p:spPr>
          <a:xfrm>
            <a:off x="14691318" y="2499202"/>
            <a:ext cx="8465842" cy="7669664"/>
          </a:xfrm>
          <a:prstGeom prst="rect">
            <a:avLst/>
          </a:prstGeom>
          <a:ln w="12700">
            <a:miter lim="400000"/>
          </a:ln>
          <a:effectLst>
            <a:outerShdw blurRad="7366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r>
              <a:rPr dirty="0"/>
              <a:t>In addition to the </a:t>
            </a:r>
            <a:r>
              <a:rPr lang="sv-SE" dirty="0"/>
              <a:t>Naval</a:t>
            </a:r>
            <a:r>
              <a:rPr dirty="0"/>
              <a:t> Museum, there are lots of places to visit in Karlskrona, </a:t>
            </a:r>
            <a:r>
              <a:rPr dirty="0" err="1"/>
              <a:t>Drottningskär’s</a:t>
            </a:r>
            <a:r>
              <a:rPr dirty="0"/>
              <a:t> </a:t>
            </a:r>
            <a:r>
              <a:rPr lang="sv-SE" dirty="0" err="1"/>
              <a:t>Citadel</a:t>
            </a:r>
            <a:r>
              <a:rPr dirty="0"/>
              <a:t>, World Heritage, B</a:t>
            </a:r>
            <a:r>
              <a:rPr lang="sv-SE" dirty="0" err="1"/>
              <a:t>lekinge</a:t>
            </a:r>
            <a:r>
              <a:rPr lang="sv-SE"/>
              <a:t> Museum</a:t>
            </a:r>
            <a:r>
              <a:t> </a:t>
            </a:r>
            <a:r>
              <a:rPr dirty="0"/>
              <a:t>to name a few. The fact that the entire archipelago is available for various experiences is a destination in itself...</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 name="Presentation Platsvarumärket (Industrigruppen).025.jpeg" descr="Presentation Platsvarumärket (Industrigruppen).02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56" name="Världsarvet i Karlskrona"/>
          <p:cNvSpPr txBox="1"/>
          <p:nvPr/>
        </p:nvSpPr>
        <p:spPr>
          <a:xfrm>
            <a:off x="1631982" y="4392062"/>
            <a:ext cx="19926826" cy="1310885"/>
          </a:xfrm>
          <a:prstGeom prst="rect">
            <a:avLst/>
          </a:prstGeom>
          <a:ln w="12700">
            <a:miter lim="400000"/>
          </a:ln>
          <a:effectLst>
            <a:outerShdw blurRad="7366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The World Heritage in Karlskrona</a:t>
            </a:r>
          </a:p>
        </p:txBody>
      </p:sp>
      <p:sp>
        <p:nvSpPr>
          <p:cNvPr id="457" name="Karlskronas marina historia är välbevarad.  Så välbevarad att UNESCO placerat staden på  listan över omistliga världsarv."/>
          <p:cNvSpPr txBox="1"/>
          <p:nvPr/>
        </p:nvSpPr>
        <p:spPr>
          <a:xfrm>
            <a:off x="1691444" y="5910010"/>
            <a:ext cx="11836428" cy="1978836"/>
          </a:xfrm>
          <a:prstGeom prst="rect">
            <a:avLst/>
          </a:prstGeom>
          <a:ln w="12700">
            <a:miter lim="400000"/>
          </a:ln>
          <a:effectLst>
            <a:outerShdw blurRad="7366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20000"/>
              </a:lnSpc>
              <a:defRPr sz="3900">
                <a:solidFill>
                  <a:srgbClr val="FFFFFF"/>
                </a:solidFill>
                <a:latin typeface="Arial"/>
                <a:ea typeface="Arial"/>
                <a:cs typeface="Arial"/>
                <a:sym typeface="Arial"/>
              </a:defRPr>
            </a:pPr>
            <a:r>
              <a:t>Karlskrona's marine history is well preserved. </a:t>
            </a:r>
            <a:br/>
            <a:r>
              <a:t>So well preserved that UNESCO placed the city on the list of inalienable world heritage sites.</a:t>
            </a:r>
          </a:p>
        </p:txBody>
      </p:sp>
      <p:pic>
        <p:nvPicPr>
          <p:cNvPr id="458" name="Karlskrona_3_ram_vit.png" descr="Karlskrona_3_ram_vit.png"/>
          <p:cNvPicPr>
            <a:picLocks noChangeAspect="1"/>
          </p:cNvPicPr>
          <p:nvPr/>
        </p:nvPicPr>
        <p:blipFill>
          <a:blip r:embed="rId3"/>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 name="Presentation Platsvarumärket (Industrigruppen).026.jpeg" descr="Presentation Platsvarumärket (Industrigruppen).026.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463" name="Gruppera"/>
          <p:cNvGrpSpPr/>
          <p:nvPr/>
        </p:nvGrpSpPr>
        <p:grpSpPr>
          <a:xfrm>
            <a:off x="3202063" y="7808476"/>
            <a:ext cx="4176176" cy="5169707"/>
            <a:chOff x="-1" y="-1"/>
            <a:chExt cx="4176175" cy="5169706"/>
          </a:xfrm>
        </p:grpSpPr>
        <p:sp>
          <p:nvSpPr>
            <p:cNvPr id="461" name="Form"/>
            <p:cNvSpPr/>
            <p:nvPr/>
          </p:nvSpPr>
          <p:spPr>
            <a:xfrm>
              <a:off x="-1" y="-2"/>
              <a:ext cx="4176176" cy="5169707"/>
            </a:xfrm>
            <a:custGeom>
              <a:avLst/>
              <a:gdLst/>
              <a:ahLst/>
              <a:cxnLst>
                <a:cxn ang="0">
                  <a:pos x="wd2" y="hd2"/>
                </a:cxn>
                <a:cxn ang="5400000">
                  <a:pos x="wd2" y="hd2"/>
                </a:cxn>
                <a:cxn ang="10800000">
                  <a:pos x="wd2" y="hd2"/>
                </a:cxn>
                <a:cxn ang="16200000">
                  <a:pos x="wd2" y="hd2"/>
                </a:cxn>
              </a:cxnLst>
              <a:rect l="0" t="0" r="r" b="b"/>
              <a:pathLst>
                <a:path w="21600" h="21600" extrusionOk="0">
                  <a:moveTo>
                    <a:pt x="410" y="0"/>
                  </a:moveTo>
                  <a:lnTo>
                    <a:pt x="21600" y="0"/>
                  </a:lnTo>
                  <a:lnTo>
                    <a:pt x="21600" y="16972"/>
                  </a:lnTo>
                  <a:lnTo>
                    <a:pt x="11677" y="16972"/>
                  </a:lnTo>
                  <a:lnTo>
                    <a:pt x="7942" y="21600"/>
                  </a:lnTo>
                  <a:lnTo>
                    <a:pt x="8035" y="17000"/>
                  </a:lnTo>
                  <a:lnTo>
                    <a:pt x="0" y="17000"/>
                  </a:lnTo>
                  <a:lnTo>
                    <a:pt x="410"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pic>
          <p:nvPicPr>
            <p:cNvPr id="462" name="qrcode_www.karlskrona.se (1).png" descr="qrcode_www.karlskrona.se (1).png"/>
            <p:cNvPicPr>
              <a:picLocks noChangeAspect="1"/>
            </p:cNvPicPr>
            <p:nvPr/>
          </p:nvPicPr>
          <p:blipFill>
            <a:blip r:embed="rId3"/>
            <a:srcRect t="655" r="3"/>
            <a:stretch>
              <a:fillRect/>
            </a:stretch>
          </p:blipFill>
          <p:spPr>
            <a:xfrm>
              <a:off x="77556" y="68257"/>
              <a:ext cx="4020741" cy="39944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143"/>
                  </a:lnTo>
                  <a:lnTo>
                    <a:pt x="6603" y="21143"/>
                  </a:lnTo>
                  <a:lnTo>
                    <a:pt x="6396" y="21600"/>
                  </a:lnTo>
                  <a:lnTo>
                    <a:pt x="9264" y="21600"/>
                  </a:lnTo>
                  <a:lnTo>
                    <a:pt x="9852" y="21119"/>
                  </a:lnTo>
                  <a:lnTo>
                    <a:pt x="21600" y="21119"/>
                  </a:lnTo>
                  <a:lnTo>
                    <a:pt x="21540" y="0"/>
                  </a:lnTo>
                  <a:lnTo>
                    <a:pt x="0" y="0"/>
                  </a:lnTo>
                  <a:close/>
                </a:path>
              </a:pathLst>
            </a:cu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63"/>
                                        </p:tgtEl>
                                        <p:attrNameLst>
                                          <p:attrName>style.visibility</p:attrName>
                                        </p:attrNameLst>
                                      </p:cBhvr>
                                      <p:to>
                                        <p:strVal val="visible"/>
                                      </p:to>
                                    </p:set>
                                    <p:animEffect transition="in" filter="fade">
                                      <p:cBhvr>
                                        <p:cTn id="7" dur="10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 grpId="0" animBg="1" advAuto="0"/>
    </p:bldLst>
  </p:timing>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9dd1870-98b0-4b59-be95-8f6be09144f6">
      <Terms xmlns="http://schemas.microsoft.com/office/infopath/2007/PartnerControls"/>
    </lcf76f155ced4ddcb4097134ff3c332f>
    <TaxCatchAll xmlns="b9b7edff-04e5-4811-a0f9-207b2142f2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61F4F5E27742B48B0B40135F1ECAF18" ma:contentTypeVersion="16" ma:contentTypeDescription="Skapa ett nytt dokument." ma:contentTypeScope="" ma:versionID="6194823b6a416895e80ad4c6040d4172">
  <xsd:schema xmlns:xsd="http://www.w3.org/2001/XMLSchema" xmlns:xs="http://www.w3.org/2001/XMLSchema" xmlns:p="http://schemas.microsoft.com/office/2006/metadata/properties" xmlns:ns2="39dd1870-98b0-4b59-be95-8f6be09144f6" xmlns:ns3="b9b7edff-04e5-4811-a0f9-207b2142f289" targetNamespace="http://schemas.microsoft.com/office/2006/metadata/properties" ma:root="true" ma:fieldsID="f25adf8eeaf8b8b99b646a372858aee7" ns2:_="" ns3:_="">
    <xsd:import namespace="39dd1870-98b0-4b59-be95-8f6be09144f6"/>
    <xsd:import namespace="b9b7edff-04e5-4811-a0f9-207b2142f2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dd1870-98b0-4b59-be95-8f6be09144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816cb03-e2c2-465c-a8ca-25a3c98a19f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b7edff-04e5-4811-a0f9-207b2142f289"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18" nillable="true" ma:displayName="Taxonomy Catch All Column" ma:hidden="true" ma:list="{b2ccbb9c-e89a-4b44-8512-83ddbc060aee}" ma:internalName="TaxCatchAll" ma:showField="CatchAllData" ma:web="b9b7edff-04e5-4811-a0f9-207b2142f2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165287-348D-4160-A648-7BC9C22E55FE}">
  <ds:schemaRefs>
    <ds:schemaRef ds:uri="http://schemas.microsoft.com/office/2006/metadata/properties"/>
    <ds:schemaRef ds:uri="http://schemas.microsoft.com/office/infopath/2007/PartnerControls"/>
    <ds:schemaRef ds:uri="39dd1870-98b0-4b59-be95-8f6be09144f6"/>
    <ds:schemaRef ds:uri="b9b7edff-04e5-4811-a0f9-207b2142f289"/>
  </ds:schemaRefs>
</ds:datastoreItem>
</file>

<file path=customXml/itemProps2.xml><?xml version="1.0" encoding="utf-8"?>
<ds:datastoreItem xmlns:ds="http://schemas.openxmlformats.org/officeDocument/2006/customXml" ds:itemID="{C6C9809C-0EBE-4BBA-847C-748888ABF84A}">
  <ds:schemaRefs>
    <ds:schemaRef ds:uri="http://schemas.microsoft.com/sharepoint/v3/contenttype/forms"/>
  </ds:schemaRefs>
</ds:datastoreItem>
</file>

<file path=customXml/itemProps3.xml><?xml version="1.0" encoding="utf-8"?>
<ds:datastoreItem xmlns:ds="http://schemas.openxmlformats.org/officeDocument/2006/customXml" ds:itemID="{9548AD04-D8CE-4314-A4EF-94CA9F5F3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dd1870-98b0-4b59-be95-8f6be09144f6"/>
    <ds:schemaRef ds:uri="b9b7edff-04e5-4811-a0f9-207b2142f2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TotalTime>
  <Words>1161</Words>
  <Application>Microsoft Office PowerPoint</Application>
  <PresentationFormat>Anpassad</PresentationFormat>
  <Paragraphs>139</Paragraphs>
  <Slides>28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28</vt:i4>
      </vt:variant>
    </vt:vector>
  </HeadingPairs>
  <TitlesOfParts>
    <vt:vector size="32" baseType="lpstr">
      <vt:lpstr>Calibri</vt:lpstr>
      <vt:lpstr>Helvetica Neue</vt:lpstr>
      <vt:lpstr>Helvetica Neue Medium</vt:lpstr>
      <vt:lpstr>21_BasicWhite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Karin Löwenadler</dc:creator>
  <cp:lastModifiedBy>Karin Löwenadler</cp:lastModifiedBy>
  <cp:revision>1</cp:revision>
  <dcterms:modified xsi:type="dcterms:W3CDTF">2025-08-21T11:04:00Z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3d6485-211e-4c4a-9cd7-3742379390fe_Enabled">
    <vt:lpwstr>true</vt:lpwstr>
  </property>
  <property fmtid="{D5CDD505-2E9C-101B-9397-08002B2CF9AE}" pid="3" name="MSIP_Label_7c3d6485-211e-4c4a-9cd7-3742379390fe_SetDate">
    <vt:lpwstr>2025-08-21T09:10:17Z</vt:lpwstr>
  </property>
  <property fmtid="{D5CDD505-2E9C-101B-9397-08002B2CF9AE}" pid="4" name="MSIP_Label_7c3d6485-211e-4c4a-9cd7-3742379390fe_Method">
    <vt:lpwstr>Standard</vt:lpwstr>
  </property>
  <property fmtid="{D5CDD505-2E9C-101B-9397-08002B2CF9AE}" pid="5" name="MSIP_Label_7c3d6485-211e-4c4a-9cd7-3742379390fe_Name">
    <vt:lpwstr>Intern information</vt:lpwstr>
  </property>
  <property fmtid="{D5CDD505-2E9C-101B-9397-08002B2CF9AE}" pid="6" name="MSIP_Label_7c3d6485-211e-4c4a-9cd7-3742379390fe_SiteId">
    <vt:lpwstr>1ff1a55c-17d0-4282-b9a5-2567952b6bb2</vt:lpwstr>
  </property>
  <property fmtid="{D5CDD505-2E9C-101B-9397-08002B2CF9AE}" pid="7" name="MSIP_Label_7c3d6485-211e-4c4a-9cd7-3742379390fe_ActionId">
    <vt:lpwstr>bf17f44f-daab-4b4d-8bfb-3d830a53987b</vt:lpwstr>
  </property>
  <property fmtid="{D5CDD505-2E9C-101B-9397-08002B2CF9AE}" pid="8" name="MSIP_Label_7c3d6485-211e-4c4a-9cd7-3742379390fe_ContentBits">
    <vt:lpwstr>1</vt:lpwstr>
  </property>
  <property fmtid="{D5CDD505-2E9C-101B-9397-08002B2CF9AE}" pid="9" name="MSIP_Label_7c3d6485-211e-4c4a-9cd7-3742379390fe_Tag">
    <vt:lpwstr>10, 3, 0, 1</vt:lpwstr>
  </property>
  <property fmtid="{D5CDD505-2E9C-101B-9397-08002B2CF9AE}" pid="10" name="ClassificationContentMarkingHeaderLocations">
    <vt:lpwstr>21_BasicWhite:7</vt:lpwstr>
  </property>
  <property fmtid="{D5CDD505-2E9C-101B-9397-08002B2CF9AE}" pid="11" name="ClassificationContentMarkingHeaderText">
    <vt:lpwstr>Intern information</vt:lpwstr>
  </property>
  <property fmtid="{D5CDD505-2E9C-101B-9397-08002B2CF9AE}" pid="12" name="ContentTypeId">
    <vt:lpwstr>0x010100161F4F5E27742B48B0B40135F1ECAF18</vt:lpwstr>
  </property>
  <property fmtid="{D5CDD505-2E9C-101B-9397-08002B2CF9AE}" pid="13" name="MediaServiceImageTags">
    <vt:lpwstr/>
  </property>
</Properties>
</file>